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56" r:id="rId2"/>
    <p:sldId id="257" r:id="rId3"/>
    <p:sldId id="284" r:id="rId4"/>
    <p:sldId id="290" r:id="rId5"/>
    <p:sldId id="291" r:id="rId6"/>
    <p:sldId id="282" r:id="rId7"/>
    <p:sldId id="259" r:id="rId8"/>
    <p:sldId id="260" r:id="rId9"/>
    <p:sldId id="261" r:id="rId10"/>
    <p:sldId id="258" r:id="rId11"/>
    <p:sldId id="263" r:id="rId12"/>
    <p:sldId id="292" r:id="rId13"/>
    <p:sldId id="281" r:id="rId14"/>
    <p:sldId id="264" r:id="rId15"/>
    <p:sldId id="278" r:id="rId16"/>
    <p:sldId id="279" r:id="rId17"/>
    <p:sldId id="272" r:id="rId18"/>
    <p:sldId id="273" r:id="rId19"/>
    <p:sldId id="274" r:id="rId20"/>
    <p:sldId id="275" r:id="rId21"/>
    <p:sldId id="276" r:id="rId22"/>
    <p:sldId id="277" r:id="rId23"/>
    <p:sldId id="285" r:id="rId24"/>
    <p:sldId id="286" r:id="rId25"/>
    <p:sldId id="288" r:id="rId26"/>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5" d="100"/>
          <a:sy n="75" d="100"/>
        </p:scale>
        <p:origin x="1020" y="52"/>
      </p:cViewPr>
      <p:guideLst/>
    </p:cSldViewPr>
  </p:slideViewPr>
  <p:notesTextViewPr>
    <p:cViewPr>
      <p:scale>
        <a:sx n="1" d="1"/>
        <a:sy n="1" d="1"/>
      </p:scale>
      <p:origin x="0" y="0"/>
    </p:cViewPr>
  </p:notesTextViewPr>
  <p:sorterViewPr>
    <p:cViewPr>
      <p:scale>
        <a:sx n="125" d="100"/>
        <a:sy n="125" d="100"/>
      </p:scale>
      <p:origin x="0" y="-3222"/>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userId="333f50e484678f3e" providerId="LiveId" clId="{2235F3F4-CE85-4C64-B3EA-BD21A2FF00DA}"/>
    <pc:docChg chg="undo modSld">
      <pc:chgData name="" userId="333f50e484678f3e" providerId="LiveId" clId="{2235F3F4-CE85-4C64-B3EA-BD21A2FF00DA}" dt="2020-08-11T10:58:31.882" v="22"/>
      <pc:docMkLst>
        <pc:docMk/>
      </pc:docMkLst>
      <pc:sldChg chg="modSp">
        <pc:chgData name="" userId="333f50e484678f3e" providerId="LiveId" clId="{2235F3F4-CE85-4C64-B3EA-BD21A2FF00DA}" dt="2020-08-11T10:58:31.882" v="22"/>
        <pc:sldMkLst>
          <pc:docMk/>
          <pc:sldMk cId="4177902719" sldId="256"/>
        </pc:sldMkLst>
        <pc:spChg chg="mod">
          <ac:chgData name="" userId="333f50e484678f3e" providerId="LiveId" clId="{2235F3F4-CE85-4C64-B3EA-BD21A2FF00DA}" dt="2020-08-11T10:58:31.882" v="22"/>
          <ac:spMkLst>
            <pc:docMk/>
            <pc:sldMk cId="4177902719" sldId="256"/>
            <ac:spMk id="4"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571B5F-C8EC-4379-AD76-80FD414F3861}" type="datetimeFigureOut">
              <a:rPr kumimoji="1" lang="ja-JP" altLang="en-US" smtClean="0"/>
              <a:t>2021/7/14</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828324-DCC9-430F-AD2C-1DD1805E2C40}" type="slidenum">
              <a:rPr kumimoji="1" lang="ja-JP" altLang="en-US" smtClean="0"/>
              <a:t>‹#›</a:t>
            </a:fld>
            <a:endParaRPr kumimoji="1" lang="ja-JP" altLang="en-US"/>
          </a:p>
        </p:txBody>
      </p:sp>
    </p:spTree>
    <p:extLst>
      <p:ext uri="{BB962C8B-B14F-4D97-AF65-F5344CB8AC3E}">
        <p14:creationId xmlns:p14="http://schemas.microsoft.com/office/powerpoint/2010/main" val="266289394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371600" y="1143000"/>
            <a:ext cx="41148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1</a:t>
            </a:fld>
            <a:endParaRPr kumimoji="1" lang="ja-JP" altLang="en-US"/>
          </a:p>
        </p:txBody>
      </p:sp>
    </p:spTree>
    <p:extLst>
      <p:ext uri="{BB962C8B-B14F-4D97-AF65-F5344CB8AC3E}">
        <p14:creationId xmlns:p14="http://schemas.microsoft.com/office/powerpoint/2010/main" val="9373228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2</a:t>
            </a:fld>
            <a:endParaRPr kumimoji="1" lang="ja-JP" altLang="en-US"/>
          </a:p>
        </p:txBody>
      </p:sp>
    </p:spTree>
    <p:extLst>
      <p:ext uri="{BB962C8B-B14F-4D97-AF65-F5344CB8AC3E}">
        <p14:creationId xmlns:p14="http://schemas.microsoft.com/office/powerpoint/2010/main" val="41179799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3</a:t>
            </a:fld>
            <a:endParaRPr kumimoji="1" lang="ja-JP" altLang="en-US"/>
          </a:p>
        </p:txBody>
      </p:sp>
    </p:spTree>
    <p:extLst>
      <p:ext uri="{BB962C8B-B14F-4D97-AF65-F5344CB8AC3E}">
        <p14:creationId xmlns:p14="http://schemas.microsoft.com/office/powerpoint/2010/main" val="8674246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4</a:t>
            </a:fld>
            <a:endParaRPr kumimoji="1" lang="ja-JP" altLang="en-US"/>
          </a:p>
        </p:txBody>
      </p:sp>
    </p:spTree>
    <p:extLst>
      <p:ext uri="{BB962C8B-B14F-4D97-AF65-F5344CB8AC3E}">
        <p14:creationId xmlns:p14="http://schemas.microsoft.com/office/powerpoint/2010/main" val="33821725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5</a:t>
            </a:fld>
            <a:endParaRPr kumimoji="1" lang="ja-JP" altLang="en-US"/>
          </a:p>
        </p:txBody>
      </p:sp>
    </p:spTree>
    <p:extLst>
      <p:ext uri="{BB962C8B-B14F-4D97-AF65-F5344CB8AC3E}">
        <p14:creationId xmlns:p14="http://schemas.microsoft.com/office/powerpoint/2010/main" val="5495121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6</a:t>
            </a:fld>
            <a:endParaRPr kumimoji="1" lang="ja-JP" altLang="en-US"/>
          </a:p>
        </p:txBody>
      </p:sp>
    </p:spTree>
    <p:extLst>
      <p:ext uri="{BB962C8B-B14F-4D97-AF65-F5344CB8AC3E}">
        <p14:creationId xmlns:p14="http://schemas.microsoft.com/office/powerpoint/2010/main" val="24473247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ED609840-96BF-4512-A2C1-C87E0BBF3D2F}" type="datetime1">
              <a:rPr kumimoji="1" lang="ja-JP" altLang="en-US" smtClean="0"/>
              <a:t>2021/7/14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401536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97B6116-28DE-44C1-8891-65688903BD50}" type="datetime1">
              <a:rPr kumimoji="1" lang="ja-JP" altLang="en-US" smtClean="0"/>
              <a:t>2021/7/14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1068307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DE04BF4-1FC0-40EE-A15F-5986BB2387E9}" type="datetime1">
              <a:rPr kumimoji="1" lang="ja-JP" altLang="en-US" smtClean="0"/>
              <a:t>2021/7/14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37386336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FE4124D-C094-469A-99BC-7EA66CDB293F}" type="datetime1">
              <a:rPr kumimoji="1" lang="ja-JP" altLang="en-US" smtClean="0"/>
              <a:t>2021/7/14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16160028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F808FAA8-DC38-46BC-9A48-0414366DDF43}" type="datetime1">
              <a:rPr kumimoji="1" lang="ja-JP" altLang="en-US" smtClean="0"/>
              <a:t>2021/7/14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11112009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3B61DD3-8484-4FD8-9D55-71FA047E405C}" type="datetime1">
              <a:rPr kumimoji="1" lang="ja-JP" altLang="en-US" smtClean="0"/>
              <a:t>2021/7/14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235637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61FE3252-B303-4BFD-B995-E88780D087A2}" type="datetime1">
              <a:rPr kumimoji="1" lang="ja-JP" altLang="en-US" smtClean="0"/>
              <a:t>2021/7/14</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671640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83973884-A525-473B-9B85-E710649C3EE9}" type="datetime1">
              <a:rPr kumimoji="1" lang="ja-JP" altLang="en-US" smtClean="0"/>
              <a:t>2021/7/14</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3624462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0B9591-4670-4AF8-B7B7-F5F2443A761A}" type="datetime1">
              <a:rPr kumimoji="1" lang="ja-JP" altLang="en-US" smtClean="0"/>
              <a:t>2021/7/14</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12295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34F6BA0-5DA2-4153-9B76-E2457FA21F47}" type="datetime1">
              <a:rPr kumimoji="1" lang="ja-JP" altLang="en-US" smtClean="0"/>
              <a:t>2021/7/14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39752925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90B58CC-0A81-4826-A84E-1F1030B25368}" type="datetime1">
              <a:rPr kumimoji="1" lang="ja-JP" altLang="en-US" smtClean="0"/>
              <a:t>2021/7/14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18947453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253A0B-EAD4-46D7-BD2F-C5BFFB89C890}" type="datetime1">
              <a:rPr kumimoji="1" lang="ja-JP" altLang="en-US" smtClean="0"/>
              <a:t>2021/7/14</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451160-128F-4DAD-AE29-4A8CC0E7B9E9}" type="slidenum">
              <a:rPr kumimoji="1" lang="ja-JP" altLang="en-US" smtClean="0"/>
              <a:t>‹#›</a:t>
            </a:fld>
            <a:endParaRPr kumimoji="1" lang="ja-JP" altLang="en-US"/>
          </a:p>
        </p:txBody>
      </p:sp>
    </p:spTree>
    <p:extLst>
      <p:ext uri="{BB962C8B-B14F-4D97-AF65-F5344CB8AC3E}">
        <p14:creationId xmlns:p14="http://schemas.microsoft.com/office/powerpoint/2010/main" val="20501068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1493762"/>
            <a:ext cx="7772400" cy="2387600"/>
          </a:xfrm>
        </p:spPr>
        <p:txBody>
          <a:bodyPr>
            <a:normAutofit fontScale="90000"/>
          </a:bodyPr>
          <a:lstStyle/>
          <a:p>
            <a:r>
              <a:rPr kumimoji="1" lang="ja-JP" altLang="en-US" dirty="0" smtClean="0"/>
              <a:t>観光地検索システムに</a:t>
            </a:r>
            <a:r>
              <a:rPr kumimoji="1" lang="en-US" altLang="ja-JP" dirty="0" smtClean="0"/>
              <a:t/>
            </a:r>
            <a:br>
              <a:rPr kumimoji="1" lang="en-US" altLang="ja-JP" dirty="0" smtClean="0"/>
            </a:br>
            <a:r>
              <a:rPr kumimoji="1" lang="ja-JP" altLang="en-US" dirty="0" smtClean="0"/>
              <a:t>おけるレスポンス速度を考慮したロードバランサー</a:t>
            </a:r>
            <a:endParaRPr kumimoji="1" lang="ja-JP" altLang="en-US" dirty="0"/>
          </a:p>
        </p:txBody>
      </p:sp>
      <p:sp>
        <p:nvSpPr>
          <p:cNvPr id="3" name="サブタイトル 2"/>
          <p:cNvSpPr>
            <a:spLocks noGrp="1"/>
          </p:cNvSpPr>
          <p:nvPr>
            <p:ph type="subTitle" idx="1"/>
          </p:nvPr>
        </p:nvSpPr>
        <p:spPr>
          <a:xfrm>
            <a:off x="1143000" y="4181444"/>
            <a:ext cx="6858000" cy="1655762"/>
          </a:xfrm>
        </p:spPr>
        <p:txBody>
          <a:bodyPr/>
          <a:lstStyle/>
          <a:p>
            <a:r>
              <a:rPr kumimoji="1" lang="ja-JP" altLang="en-US" dirty="0"/>
              <a:t>学籍番号</a:t>
            </a:r>
            <a:r>
              <a:rPr kumimoji="1" lang="ja-JP" altLang="en-US" dirty="0" smtClean="0"/>
              <a:t>：</a:t>
            </a:r>
            <a:r>
              <a:rPr kumimoji="1" lang="en-US" altLang="ja-JP" dirty="0" smtClean="0"/>
              <a:t>1821086</a:t>
            </a:r>
            <a:r>
              <a:rPr kumimoji="1" lang="en-US" altLang="ja-JP" dirty="0"/>
              <a:t>	</a:t>
            </a:r>
            <a:r>
              <a:rPr kumimoji="1" lang="ja-JP" altLang="en-US" dirty="0"/>
              <a:t>氏名</a:t>
            </a:r>
            <a:r>
              <a:rPr kumimoji="1" lang="ja-JP" altLang="en-US" dirty="0" smtClean="0"/>
              <a:t>：松尾祐介</a:t>
            </a:r>
            <a:endParaRPr kumimoji="1" lang="en-US" altLang="ja-JP" dirty="0"/>
          </a:p>
          <a:p>
            <a:r>
              <a:rPr lang="ja-JP" altLang="en-US" dirty="0"/>
              <a:t>指導教員</a:t>
            </a:r>
            <a:r>
              <a:rPr lang="ja-JP" altLang="en-US" dirty="0" smtClean="0"/>
              <a:t>：鷹野孝典</a:t>
            </a:r>
            <a:endParaRPr kumimoji="1" lang="ja-JP" altLang="en-US" dirty="0"/>
          </a:p>
        </p:txBody>
      </p:sp>
      <p:sp>
        <p:nvSpPr>
          <p:cNvPr id="5" name="スライド番号プレースホルダー 4"/>
          <p:cNvSpPr>
            <a:spLocks noGrp="1"/>
          </p:cNvSpPr>
          <p:nvPr>
            <p:ph type="sldNum" sz="quarter" idx="12"/>
          </p:nvPr>
        </p:nvSpPr>
        <p:spPr/>
        <p:txBody>
          <a:bodyPr/>
          <a:lstStyle/>
          <a:p>
            <a:fld id="{B4451160-128F-4DAD-AE29-4A8CC0E7B9E9}" type="slidenum">
              <a:rPr kumimoji="1" lang="ja-JP" altLang="en-US" smtClean="0"/>
              <a:t>1</a:t>
            </a:fld>
            <a:endParaRPr kumimoji="1" lang="ja-JP" altLang="en-US"/>
          </a:p>
        </p:txBody>
      </p:sp>
      <p:sp>
        <p:nvSpPr>
          <p:cNvPr id="4" name="テキスト ボックス 3"/>
          <p:cNvSpPr txBox="1"/>
          <p:nvPr/>
        </p:nvSpPr>
        <p:spPr>
          <a:xfrm>
            <a:off x="5835771" y="1084149"/>
            <a:ext cx="3041217" cy="300082"/>
          </a:xfrm>
          <a:prstGeom prst="rect">
            <a:avLst/>
          </a:prstGeom>
          <a:noFill/>
        </p:spPr>
        <p:txBody>
          <a:bodyPr wrap="none" rtlCol="0">
            <a:spAutoFit/>
          </a:bodyPr>
          <a:lstStyle/>
          <a:p>
            <a:r>
              <a:rPr lang="ja-JP" altLang="en-US" sz="1350" b="1" dirty="0"/>
              <a:t>情報工学科 </a:t>
            </a:r>
            <a:r>
              <a:rPr lang="ja-JP" altLang="en-US" sz="1350" b="1" dirty="0" smtClean="0"/>
              <a:t>中間発表</a:t>
            </a:r>
            <a:r>
              <a:rPr lang="ja-JP" altLang="en-US" sz="1350" b="1" dirty="0"/>
              <a:t>　</a:t>
            </a:r>
            <a:r>
              <a:rPr lang="en-US" altLang="ja-JP" sz="1350" b="1" dirty="0"/>
              <a:t>20XX</a:t>
            </a:r>
            <a:r>
              <a:rPr lang="ja-JP" altLang="en-US" sz="1350" b="1" dirty="0"/>
              <a:t>年</a:t>
            </a:r>
            <a:r>
              <a:rPr lang="en-US" altLang="ja-JP" sz="1350" b="1" dirty="0"/>
              <a:t>X</a:t>
            </a:r>
            <a:r>
              <a:rPr lang="ja-JP" altLang="en-US" sz="1350" b="1" dirty="0"/>
              <a:t>月</a:t>
            </a:r>
            <a:r>
              <a:rPr lang="en-US" altLang="ja-JP" sz="1350" b="1" dirty="0"/>
              <a:t>XX</a:t>
            </a:r>
            <a:r>
              <a:rPr lang="ja-JP" altLang="en-US" sz="1350" b="1" dirty="0"/>
              <a:t>日</a:t>
            </a:r>
          </a:p>
        </p:txBody>
      </p:sp>
    </p:spTree>
    <p:extLst>
      <p:ext uri="{BB962C8B-B14F-4D97-AF65-F5344CB8AC3E}">
        <p14:creationId xmlns:p14="http://schemas.microsoft.com/office/powerpoint/2010/main" val="41779027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関連研究</a:t>
            </a:r>
          </a:p>
        </p:txBody>
      </p:sp>
      <p:sp>
        <p:nvSpPr>
          <p:cNvPr id="3" name="コンテンツ プレースホルダー 2"/>
          <p:cNvSpPr>
            <a:spLocks noGrp="1"/>
          </p:cNvSpPr>
          <p:nvPr>
            <p:ph idx="1"/>
          </p:nvPr>
        </p:nvSpPr>
        <p:spPr/>
        <p:txBody>
          <a:bodyPr>
            <a:normAutofit/>
          </a:bodyPr>
          <a:lstStyle/>
          <a:p>
            <a:pPr marL="0" indent="0">
              <a:buNone/>
            </a:pPr>
            <a:r>
              <a:rPr lang="ja-JP" altLang="en-US" u="sng" dirty="0" smtClean="0">
                <a:latin typeface="ＭＳ Ｐゴシック" panose="020B0600070205080204" pitchFamily="50" charset="-128"/>
              </a:rPr>
              <a:t>リバースプロキシによるロードバランシング手法</a:t>
            </a:r>
            <a:endParaRPr lang="en-US" altLang="ja-JP" u="sng" dirty="0">
              <a:latin typeface="ＭＳ Ｐゴシック" panose="020B0600070205080204" pitchFamily="50" charset="-128"/>
            </a:endParaRPr>
          </a:p>
          <a:p>
            <a:pPr marL="0" indent="0">
              <a:lnSpc>
                <a:spcPct val="100000"/>
              </a:lnSpc>
              <a:buNone/>
            </a:pPr>
            <a:r>
              <a:rPr lang="ja-JP" altLang="en-US" dirty="0">
                <a:latin typeface="ＭＳ Ｐゴシック" panose="020B0600070205080204" pitchFamily="50" charset="-128"/>
              </a:rPr>
              <a:t>　①：</a:t>
            </a:r>
            <a:r>
              <a:rPr lang="en-US" altLang="ja-JP" dirty="0">
                <a:latin typeface="ＭＳ Ｐゴシック" panose="020B0600070205080204" pitchFamily="50" charset="-128"/>
              </a:rPr>
              <a:t>[</a:t>
            </a:r>
            <a:r>
              <a:rPr lang="en-US" altLang="ja-JP" dirty="0" smtClean="0">
                <a:latin typeface="ＭＳ Ｐゴシック" panose="020B0600070205080204" pitchFamily="50" charset="-128"/>
              </a:rPr>
              <a:t>2008]</a:t>
            </a:r>
            <a:r>
              <a:rPr lang="ja-JP" altLang="en-US" dirty="0" smtClean="0">
                <a:latin typeface="ＭＳ Ｐゴシック" panose="020B0600070205080204" pitchFamily="50" charset="-128"/>
              </a:rPr>
              <a:t>土居幸一郎</a:t>
            </a:r>
            <a:r>
              <a:rPr lang="en-US" altLang="ja-JP" dirty="0" smtClean="0">
                <a:latin typeface="ＭＳ Ｐゴシック" panose="020B0600070205080204" pitchFamily="50" charset="-128"/>
              </a:rPr>
              <a:t>,</a:t>
            </a:r>
            <a:r>
              <a:rPr lang="ja-JP" altLang="en-US" dirty="0" smtClean="0">
                <a:latin typeface="ＭＳ Ｐゴシック" panose="020B0600070205080204" pitchFamily="50" charset="-128"/>
              </a:rPr>
              <a:t>後藤滋樹「</a:t>
            </a:r>
            <a:r>
              <a:rPr lang="en-US" altLang="ja-JP" dirty="0" smtClean="0">
                <a:latin typeface="ＭＳ Ｐゴシック" panose="020B0600070205080204" pitchFamily="50" charset="-128"/>
              </a:rPr>
              <a:t>HTTP</a:t>
            </a:r>
            <a:r>
              <a:rPr lang="ja-JP" altLang="en-US" dirty="0" smtClean="0">
                <a:latin typeface="ＭＳ Ｐゴシック" panose="020B0600070205080204" pitchFamily="50" charset="-128"/>
              </a:rPr>
              <a:t>セッションのハンドオーバーによる</a:t>
            </a:r>
            <a:r>
              <a:rPr lang="en-US" altLang="ja-JP" dirty="0" smtClean="0">
                <a:latin typeface="ＭＳ Ｐゴシック" panose="020B0600070205080204" pitchFamily="50" charset="-128"/>
              </a:rPr>
              <a:t>WEB</a:t>
            </a:r>
            <a:r>
              <a:rPr lang="ja-JP" altLang="en-US" dirty="0" smtClean="0">
                <a:latin typeface="ＭＳ Ｐゴシック" panose="020B0600070205080204" pitchFamily="50" charset="-128"/>
              </a:rPr>
              <a:t>サーバのロードバランス」</a:t>
            </a:r>
            <a:endParaRPr lang="en-US" altLang="ja-JP" dirty="0" smtClean="0">
              <a:latin typeface="ＭＳ Ｐゴシック" panose="020B0600070205080204" pitchFamily="50" charset="-128"/>
            </a:endParaRPr>
          </a:p>
          <a:p>
            <a:pPr marL="0" indent="0">
              <a:lnSpc>
                <a:spcPct val="100000"/>
              </a:lnSpc>
              <a:buNone/>
            </a:pPr>
            <a:endParaRPr lang="en-US" altLang="ja-JP" dirty="0">
              <a:latin typeface="ＭＳ Ｐゴシック" panose="020B0600070205080204" pitchFamily="50" charset="-128"/>
            </a:endParaRPr>
          </a:p>
          <a:p>
            <a:pPr marL="0" indent="0">
              <a:buNone/>
            </a:pPr>
            <a:r>
              <a:rPr lang="ja-JP" altLang="en-US" u="sng" dirty="0" smtClean="0">
                <a:latin typeface="ＭＳ Ｐゴシック" panose="020B0600070205080204" pitchFamily="50" charset="-128"/>
              </a:rPr>
              <a:t>応答速度評価付けシステムの評価手法</a:t>
            </a:r>
            <a:endParaRPr lang="en-US" altLang="ja-JP" u="sng" dirty="0">
              <a:latin typeface="ＭＳ Ｐゴシック" panose="020B0600070205080204" pitchFamily="50" charset="-128"/>
            </a:endParaRPr>
          </a:p>
          <a:p>
            <a:pPr marL="0" indent="0">
              <a:lnSpc>
                <a:spcPct val="100000"/>
              </a:lnSpc>
              <a:buNone/>
            </a:pPr>
            <a:r>
              <a:rPr lang="ja-JP" altLang="en-US" dirty="0">
                <a:latin typeface="ＭＳ Ｐゴシック" panose="020B0600070205080204" pitchFamily="50" charset="-128"/>
              </a:rPr>
              <a:t>　②：</a:t>
            </a:r>
            <a:r>
              <a:rPr lang="en-US" altLang="ja-JP" dirty="0" smtClean="0">
                <a:latin typeface="ＭＳ Ｐゴシック" panose="020B0600070205080204" pitchFamily="50" charset="-128"/>
              </a:rPr>
              <a:t>[2007]</a:t>
            </a:r>
            <a:r>
              <a:rPr lang="ja-JP" altLang="en-US" dirty="0" smtClean="0">
                <a:latin typeface="ＭＳ Ｐゴシック" panose="020B0600070205080204" pitchFamily="50" charset="-128"/>
              </a:rPr>
              <a:t>河野知行「複数のロードバランサによる</a:t>
            </a:r>
            <a:r>
              <a:rPr lang="en-US" altLang="ja-JP" dirty="0" smtClean="0">
                <a:latin typeface="ＭＳ Ｐゴシック" panose="020B0600070205080204" pitchFamily="50" charset="-128"/>
              </a:rPr>
              <a:t>WEB</a:t>
            </a:r>
            <a:r>
              <a:rPr lang="ja-JP" altLang="en-US" dirty="0" smtClean="0">
                <a:latin typeface="ＭＳ Ｐゴシック" panose="020B0600070205080204" pitchFamily="50" charset="-128"/>
              </a:rPr>
              <a:t>システムの応答時間最適化」</a:t>
            </a:r>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10</a:t>
            </a:fld>
            <a:endParaRPr kumimoji="1" lang="ja-JP" altLang="en-US"/>
          </a:p>
        </p:txBody>
      </p:sp>
    </p:spTree>
    <p:extLst>
      <p:ext uri="{BB962C8B-B14F-4D97-AF65-F5344CB8AC3E}">
        <p14:creationId xmlns:p14="http://schemas.microsoft.com/office/powerpoint/2010/main" val="37695416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66783" y="0"/>
            <a:ext cx="7886700" cy="1325563"/>
          </a:xfrm>
        </p:spPr>
        <p:txBody>
          <a:bodyPr/>
          <a:lstStyle/>
          <a:p>
            <a:r>
              <a:rPr kumimoji="1" lang="ja-JP" altLang="en-US" dirty="0"/>
              <a:t>提案方式</a:t>
            </a:r>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11</a:t>
            </a:fld>
            <a:endParaRPr kumimoji="1" lang="ja-JP" altLang="en-US"/>
          </a:p>
        </p:txBody>
      </p:sp>
      <p:pic>
        <p:nvPicPr>
          <p:cNvPr id="3" name="図 2"/>
          <p:cNvPicPr>
            <a:picLocks noChangeAspect="1"/>
          </p:cNvPicPr>
          <p:nvPr/>
        </p:nvPicPr>
        <p:blipFill>
          <a:blip r:embed="rId2"/>
          <a:stretch>
            <a:fillRect/>
          </a:stretch>
        </p:blipFill>
        <p:spPr>
          <a:xfrm>
            <a:off x="890517" y="1118438"/>
            <a:ext cx="7362966" cy="5603038"/>
          </a:xfrm>
          <a:prstGeom prst="rect">
            <a:avLst/>
          </a:prstGeom>
        </p:spPr>
      </p:pic>
    </p:spTree>
    <p:extLst>
      <p:ext uri="{BB962C8B-B14F-4D97-AF65-F5344CB8AC3E}">
        <p14:creationId xmlns:p14="http://schemas.microsoft.com/office/powerpoint/2010/main" val="1724661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52450" y="254000"/>
            <a:ext cx="7886700" cy="1325563"/>
          </a:xfrm>
        </p:spPr>
        <p:txBody>
          <a:bodyPr/>
          <a:lstStyle/>
          <a:p>
            <a:r>
              <a:rPr kumimoji="1" lang="ja-JP" altLang="en-US" dirty="0"/>
              <a:t>提案</a:t>
            </a:r>
            <a:r>
              <a:rPr kumimoji="1" lang="ja-JP" altLang="en-US" dirty="0" smtClean="0"/>
              <a:t>方式の説明</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12</a:t>
            </a:fld>
            <a:endParaRPr kumimoji="1" lang="ja-JP" altLang="en-US"/>
          </a:p>
        </p:txBody>
      </p:sp>
      <p:sp>
        <p:nvSpPr>
          <p:cNvPr id="5" name="コンテンツ プレースホルダー 2"/>
          <p:cNvSpPr>
            <a:spLocks noGrp="1"/>
          </p:cNvSpPr>
          <p:nvPr>
            <p:ph idx="1"/>
          </p:nvPr>
        </p:nvSpPr>
        <p:spPr>
          <a:xfrm>
            <a:off x="552450" y="1531937"/>
            <a:ext cx="8032750" cy="5006976"/>
          </a:xfrm>
        </p:spPr>
        <p:txBody>
          <a:bodyPr>
            <a:normAutofit/>
          </a:bodyPr>
          <a:lstStyle/>
          <a:p>
            <a:r>
              <a:rPr lang="ja-JP" altLang="en-US" dirty="0" smtClean="0">
                <a:latin typeface="ＭＳ Ｐゴシック" panose="020B0600070205080204" pitchFamily="50" charset="-128"/>
              </a:rPr>
              <a:t>観光地検索システムを積んだ冗長的な</a:t>
            </a:r>
            <a:r>
              <a:rPr lang="en-US" altLang="ja-JP" dirty="0" smtClean="0">
                <a:latin typeface="ＭＳ Ｐゴシック" panose="020B0600070205080204" pitchFamily="50" charset="-128"/>
              </a:rPr>
              <a:t/>
            </a:r>
            <a:br>
              <a:rPr lang="en-US" altLang="ja-JP" dirty="0" smtClean="0">
                <a:latin typeface="ＭＳ Ｐゴシック" panose="020B0600070205080204" pitchFamily="50" charset="-128"/>
              </a:rPr>
            </a:br>
            <a:r>
              <a:rPr lang="ja-JP" altLang="en-US" dirty="0" smtClean="0">
                <a:latin typeface="ＭＳ Ｐゴシック" panose="020B0600070205080204" pitchFamily="50" charset="-128"/>
              </a:rPr>
              <a:t>サーバを</a:t>
            </a:r>
            <a:r>
              <a:rPr lang="en-US" altLang="ja-JP" dirty="0" smtClean="0">
                <a:latin typeface="ＭＳ Ｐゴシック" panose="020B0600070205080204" pitchFamily="50" charset="-128"/>
              </a:rPr>
              <a:t>3</a:t>
            </a:r>
            <a:r>
              <a:rPr lang="ja-JP" altLang="en-US" dirty="0" smtClean="0">
                <a:latin typeface="ＭＳ Ｐゴシック" panose="020B0600070205080204" pitchFamily="50" charset="-128"/>
              </a:rPr>
              <a:t>台用意。</a:t>
            </a:r>
            <a:endParaRPr lang="en-US" altLang="ja-JP" dirty="0" smtClean="0">
              <a:latin typeface="ＭＳ Ｐゴシック" panose="020B0600070205080204" pitchFamily="50" charset="-128"/>
            </a:endParaRPr>
          </a:p>
          <a:p>
            <a:r>
              <a:rPr lang="ja-JP" altLang="en-US" dirty="0">
                <a:latin typeface="ＭＳ Ｐゴシック" panose="020B0600070205080204" pitchFamily="50" charset="-128"/>
              </a:rPr>
              <a:t>それぞれ</a:t>
            </a:r>
            <a:r>
              <a:rPr lang="ja-JP" altLang="en-US" dirty="0" smtClean="0">
                <a:latin typeface="ＭＳ Ｐゴシック" panose="020B0600070205080204" pitchFamily="50" charset="-128"/>
              </a:rPr>
              <a:t>の応答速度を</a:t>
            </a:r>
            <a:r>
              <a:rPr lang="en-US" altLang="ja-JP" dirty="0" smtClean="0">
                <a:latin typeface="ＭＳ Ｐゴシック" panose="020B0600070205080204" pitchFamily="50" charset="-128"/>
              </a:rPr>
              <a:t>1</a:t>
            </a:r>
            <a:r>
              <a:rPr lang="ja-JP" altLang="en-US" dirty="0" smtClean="0">
                <a:latin typeface="ＭＳ Ｐゴシック" panose="020B0600070205080204" pitchFamily="50" charset="-128"/>
              </a:rPr>
              <a:t>分に</a:t>
            </a:r>
            <a:r>
              <a:rPr lang="en-US" altLang="ja-JP" dirty="0" smtClean="0">
                <a:latin typeface="ＭＳ Ｐゴシック" panose="020B0600070205080204" pitchFamily="50" charset="-128"/>
              </a:rPr>
              <a:t>1</a:t>
            </a:r>
            <a:r>
              <a:rPr lang="ja-JP" altLang="en-US" dirty="0" smtClean="0">
                <a:latin typeface="ＭＳ Ｐゴシック" panose="020B0600070205080204" pitchFamily="50" charset="-128"/>
              </a:rPr>
              <a:t>回計測し</a:t>
            </a:r>
            <a:r>
              <a:rPr lang="en-US" altLang="ja-JP" dirty="0" smtClean="0">
                <a:latin typeface="ＭＳ Ｐゴシック" panose="020B0600070205080204" pitchFamily="50" charset="-128"/>
              </a:rPr>
              <a:t/>
            </a:r>
            <a:br>
              <a:rPr lang="en-US" altLang="ja-JP" dirty="0" smtClean="0">
                <a:latin typeface="ＭＳ Ｐゴシック" panose="020B0600070205080204" pitchFamily="50" charset="-128"/>
              </a:rPr>
            </a:br>
            <a:r>
              <a:rPr lang="ja-JP" altLang="en-US" dirty="0" smtClean="0">
                <a:latin typeface="ＭＳ Ｐゴシック" panose="020B0600070205080204" pitchFamily="50" charset="-128"/>
              </a:rPr>
              <a:t>データベースへ挿入。</a:t>
            </a:r>
            <a:endParaRPr lang="en-US" altLang="ja-JP" dirty="0" smtClean="0">
              <a:latin typeface="ＭＳ Ｐゴシック" panose="020B0600070205080204" pitchFamily="50" charset="-128"/>
            </a:endParaRPr>
          </a:p>
          <a:p>
            <a:r>
              <a:rPr lang="en-US" altLang="ja-JP" dirty="0" smtClean="0">
                <a:latin typeface="ＭＳ Ｐゴシック" panose="020B0600070205080204" pitchFamily="50" charset="-128"/>
              </a:rPr>
              <a:t>DB</a:t>
            </a:r>
            <a:r>
              <a:rPr lang="ja-JP" altLang="en-US" dirty="0" smtClean="0">
                <a:latin typeface="ＭＳ Ｐゴシック" panose="020B0600070205080204" pitchFamily="50" charset="-128"/>
              </a:rPr>
              <a:t>から直近の情報と過去</a:t>
            </a:r>
            <a:r>
              <a:rPr lang="en-US" altLang="ja-JP" dirty="0" smtClean="0">
                <a:latin typeface="ＭＳ Ｐゴシック" panose="020B0600070205080204" pitchFamily="50" charset="-128"/>
              </a:rPr>
              <a:t>24</a:t>
            </a:r>
            <a:r>
              <a:rPr lang="ja-JP" altLang="en-US" dirty="0" smtClean="0">
                <a:latin typeface="ＭＳ Ｐゴシック" panose="020B0600070205080204" pitchFamily="50" charset="-128"/>
              </a:rPr>
              <a:t>時間の平均を抽出し評価付けシステムで評価。</a:t>
            </a:r>
            <a:endParaRPr lang="en-US" altLang="ja-JP" dirty="0" smtClean="0">
              <a:latin typeface="ＭＳ Ｐゴシック" panose="020B0600070205080204" pitchFamily="50" charset="-128"/>
            </a:endParaRPr>
          </a:p>
          <a:p>
            <a:r>
              <a:rPr lang="ja-JP" altLang="en-US" dirty="0" smtClean="0">
                <a:latin typeface="ＭＳ Ｐゴシック" panose="020B0600070205080204" pitchFamily="50" charset="-128"/>
              </a:rPr>
              <a:t>評価済み応答速度として</a:t>
            </a:r>
            <a:r>
              <a:rPr lang="en-US" altLang="ja-JP" dirty="0" smtClean="0">
                <a:latin typeface="ＭＳ Ｐゴシック" panose="020B0600070205080204" pitchFamily="50" charset="-128"/>
              </a:rPr>
              <a:t>DB</a:t>
            </a:r>
            <a:r>
              <a:rPr lang="ja-JP" altLang="en-US" dirty="0" smtClean="0">
                <a:latin typeface="ＭＳ Ｐゴシック" panose="020B0600070205080204" pitchFamily="50" charset="-128"/>
              </a:rPr>
              <a:t>へ保管。</a:t>
            </a:r>
            <a:endParaRPr lang="en-US" altLang="ja-JP" dirty="0" smtClean="0">
              <a:latin typeface="ＭＳ Ｐゴシック" panose="020B0600070205080204" pitchFamily="50" charset="-128"/>
            </a:endParaRPr>
          </a:p>
          <a:p>
            <a:r>
              <a:rPr lang="ja-JP" altLang="en-US" dirty="0" smtClean="0">
                <a:latin typeface="ＭＳ Ｐゴシック" panose="020B0600070205080204" pitchFamily="50" charset="-128"/>
              </a:rPr>
              <a:t>ロードバランサーはこの評価を割り振る指標として判断する。</a:t>
            </a:r>
            <a:endParaRPr lang="en-US" altLang="ja-JP" dirty="0" smtClean="0">
              <a:latin typeface="ＭＳ Ｐゴシック" panose="020B0600070205080204" pitchFamily="50" charset="-128"/>
            </a:endParaRPr>
          </a:p>
          <a:p>
            <a:r>
              <a:rPr lang="ja-JP" altLang="en-US" dirty="0" smtClean="0">
                <a:latin typeface="ＭＳ Ｐゴシック" panose="020B0600070205080204" pitchFamily="50" charset="-128"/>
              </a:rPr>
              <a:t>例）</a:t>
            </a:r>
            <a:r>
              <a:rPr lang="en-US" altLang="ja-JP" dirty="0" smtClean="0">
                <a:latin typeface="ＭＳ Ｐゴシック" panose="020B0600070205080204" pitchFamily="50" charset="-128"/>
              </a:rPr>
              <a:t>81</a:t>
            </a:r>
            <a:r>
              <a:rPr lang="ja-JP" altLang="en-US" dirty="0" smtClean="0">
                <a:latin typeface="ＭＳ Ｐゴシック" panose="020B0600070205080204" pitchFamily="50" charset="-128"/>
              </a:rPr>
              <a:t>サーバが</a:t>
            </a:r>
            <a:r>
              <a:rPr lang="en-US" altLang="ja-JP" dirty="0" smtClean="0">
                <a:latin typeface="ＭＳ Ｐゴシック" panose="020B0600070205080204" pitchFamily="50" charset="-128"/>
              </a:rPr>
              <a:t>D</a:t>
            </a:r>
            <a:r>
              <a:rPr lang="ja-JP" altLang="en-US" dirty="0" smtClean="0">
                <a:latin typeface="ＭＳ Ｐゴシック" panose="020B0600070205080204" pitchFamily="50" charset="-128"/>
              </a:rPr>
              <a:t>評価なので割り振る重みを下げる。</a:t>
            </a:r>
            <a:endParaRPr lang="en-US" altLang="ja-JP" dirty="0" smtClean="0">
              <a:latin typeface="ＭＳ Ｐゴシック" panose="020B0600070205080204" pitchFamily="50" charset="-128"/>
            </a:endParaRPr>
          </a:p>
        </p:txBody>
      </p:sp>
    </p:spTree>
    <p:extLst>
      <p:ext uri="{BB962C8B-B14F-4D97-AF65-F5344CB8AC3E}">
        <p14:creationId xmlns:p14="http://schemas.microsoft.com/office/powerpoint/2010/main" val="27465990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37061" y="145409"/>
            <a:ext cx="7966710" cy="1325563"/>
          </a:xfrm>
        </p:spPr>
        <p:txBody>
          <a:bodyPr/>
          <a:lstStyle/>
          <a:p>
            <a:r>
              <a:rPr lang="ja-JP" altLang="en-US" sz="3600" dirty="0" smtClean="0"/>
              <a:t>応答速度データ</a:t>
            </a:r>
            <a:r>
              <a:rPr lang="ja-JP" altLang="en-US" sz="3600" dirty="0"/>
              <a:t>ベース</a:t>
            </a:r>
            <a:r>
              <a:rPr lang="ja-JP" altLang="en-US" sz="3600" dirty="0" smtClean="0"/>
              <a:t>のスキーマ</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lang="ja-JP" altLang="en-US" smtClean="0"/>
              <a:pPr/>
              <a:t>13</a:t>
            </a:fld>
            <a:endParaRPr lang="ja-JP" altLang="en-US" dirty="0"/>
          </a:p>
        </p:txBody>
      </p:sp>
      <p:pic>
        <p:nvPicPr>
          <p:cNvPr id="11" name="図 10"/>
          <p:cNvPicPr>
            <a:picLocks noChangeAspect="1"/>
          </p:cNvPicPr>
          <p:nvPr/>
        </p:nvPicPr>
        <p:blipFill>
          <a:blip r:embed="rId2"/>
          <a:stretch>
            <a:fillRect/>
          </a:stretch>
        </p:blipFill>
        <p:spPr>
          <a:xfrm>
            <a:off x="1927522" y="1065717"/>
            <a:ext cx="4985787" cy="4522382"/>
          </a:xfrm>
          <a:prstGeom prst="rect">
            <a:avLst/>
          </a:prstGeom>
        </p:spPr>
      </p:pic>
      <p:sp>
        <p:nvSpPr>
          <p:cNvPr id="16" name="正方形/長方形 15"/>
          <p:cNvSpPr/>
          <p:nvPr/>
        </p:nvSpPr>
        <p:spPr>
          <a:xfrm>
            <a:off x="383404" y="1869335"/>
            <a:ext cx="2355246" cy="1422972"/>
          </a:xfrm>
          <a:prstGeom prst="rect">
            <a:avLst/>
          </a:prstGeom>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b="1" dirty="0" smtClean="0"/>
              <a:t>サーバ</a:t>
            </a:r>
            <a:r>
              <a:rPr kumimoji="1" lang="en-US" altLang="ja-JP" b="1" dirty="0" smtClean="0"/>
              <a:t>3</a:t>
            </a:r>
            <a:r>
              <a:rPr kumimoji="1" lang="ja-JP" altLang="en-US" b="1" dirty="0" smtClean="0"/>
              <a:t>台で</a:t>
            </a:r>
            <a:endParaRPr kumimoji="1" lang="en-US" altLang="ja-JP" b="1" dirty="0" smtClean="0"/>
          </a:p>
          <a:p>
            <a:pPr algn="ctr"/>
            <a:r>
              <a:rPr kumimoji="1" lang="ja-JP" altLang="en-US" b="1" dirty="0" smtClean="0"/>
              <a:t>負荷分散している為</a:t>
            </a:r>
            <a:endParaRPr kumimoji="1" lang="en-US" altLang="ja-JP" b="1" dirty="0" smtClean="0"/>
          </a:p>
          <a:p>
            <a:pPr algn="ctr"/>
            <a:r>
              <a:rPr kumimoji="1" lang="ja-JP" altLang="en-US" b="1" dirty="0" smtClean="0"/>
              <a:t>実際は、このテーブルが</a:t>
            </a:r>
            <a:r>
              <a:rPr kumimoji="1" lang="en-US" altLang="ja-JP" b="1" dirty="0" smtClean="0"/>
              <a:t>3</a:t>
            </a:r>
            <a:r>
              <a:rPr kumimoji="1" lang="ja-JP" altLang="en-US" b="1" dirty="0" smtClean="0"/>
              <a:t>つ存在する</a:t>
            </a:r>
            <a:endParaRPr kumimoji="1" lang="ja-JP" altLang="en-US" b="1" dirty="0"/>
          </a:p>
        </p:txBody>
      </p:sp>
      <p:sp>
        <p:nvSpPr>
          <p:cNvPr id="19" name="正方形/長方形 18"/>
          <p:cNvSpPr/>
          <p:nvPr/>
        </p:nvSpPr>
        <p:spPr>
          <a:xfrm>
            <a:off x="6160104" y="2373862"/>
            <a:ext cx="2355246" cy="1422972"/>
          </a:xfrm>
          <a:prstGeom prst="rect">
            <a:avLst/>
          </a:prstGeom>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b="1" dirty="0" smtClean="0"/>
              <a:t>プログラムの処理時間の関係で後に挿入する評価テーブルの時刻は若干遅くなる。</a:t>
            </a:r>
            <a:endParaRPr kumimoji="1" lang="ja-JP" altLang="en-US" b="1" dirty="0"/>
          </a:p>
        </p:txBody>
      </p:sp>
      <p:cxnSp>
        <p:nvCxnSpPr>
          <p:cNvPr id="21" name="直線コネクタ 20"/>
          <p:cNvCxnSpPr>
            <a:endCxn id="19" idx="2"/>
          </p:cNvCxnSpPr>
          <p:nvPr/>
        </p:nvCxnSpPr>
        <p:spPr>
          <a:xfrm flipV="1">
            <a:off x="5547360" y="3796834"/>
            <a:ext cx="1790367" cy="339737"/>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a:endCxn id="19" idx="2"/>
          </p:cNvCxnSpPr>
          <p:nvPr/>
        </p:nvCxnSpPr>
        <p:spPr>
          <a:xfrm flipV="1">
            <a:off x="6418636" y="3796834"/>
            <a:ext cx="919091" cy="109738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8" name="正方形/長方形 27"/>
          <p:cNvSpPr/>
          <p:nvPr/>
        </p:nvSpPr>
        <p:spPr>
          <a:xfrm>
            <a:off x="494983" y="5725489"/>
            <a:ext cx="8020367" cy="521945"/>
          </a:xfrm>
          <a:prstGeom prst="rect">
            <a:avLst/>
          </a:prstGeom>
          <a:ln w="28575">
            <a:no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b="1" dirty="0" smtClean="0"/>
              <a:t>別プログラムで処理された現在速、平均速、評価などが保管される。</a:t>
            </a:r>
            <a:endParaRPr kumimoji="1" lang="en-US" altLang="ja-JP" b="1" dirty="0" smtClean="0"/>
          </a:p>
          <a:p>
            <a:pPr algn="ctr"/>
            <a:r>
              <a:rPr lang="ja-JP" altLang="en-US" b="1" dirty="0" smtClean="0"/>
              <a:t>ロードバランサはこの評価を基に割り振り先を決めることになる。</a:t>
            </a:r>
            <a:endParaRPr kumimoji="1" lang="ja-JP" altLang="en-US" b="1" dirty="0"/>
          </a:p>
        </p:txBody>
      </p:sp>
    </p:spTree>
    <p:extLst>
      <p:ext uri="{BB962C8B-B14F-4D97-AF65-F5344CB8AC3E}">
        <p14:creationId xmlns:p14="http://schemas.microsoft.com/office/powerpoint/2010/main" val="1138667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27050" y="431533"/>
            <a:ext cx="7886700" cy="1325563"/>
          </a:xfrm>
        </p:spPr>
        <p:txBody>
          <a:bodyPr/>
          <a:lstStyle/>
          <a:p>
            <a:r>
              <a:rPr kumimoji="1" lang="ja-JP" altLang="en-US" dirty="0"/>
              <a:t>今後のスケジュール</a:t>
            </a:r>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14</a:t>
            </a:fld>
            <a:endParaRPr kumimoji="1" lang="ja-JP" altLang="en-US"/>
          </a:p>
        </p:txBody>
      </p:sp>
      <p:pic>
        <p:nvPicPr>
          <p:cNvPr id="11" name="図 10"/>
          <p:cNvPicPr>
            <a:picLocks noChangeAspect="1"/>
          </p:cNvPicPr>
          <p:nvPr/>
        </p:nvPicPr>
        <p:blipFill>
          <a:blip r:embed="rId2"/>
          <a:stretch>
            <a:fillRect/>
          </a:stretch>
        </p:blipFill>
        <p:spPr>
          <a:xfrm>
            <a:off x="211580" y="2023533"/>
            <a:ext cx="8720839" cy="3302000"/>
          </a:xfrm>
          <a:prstGeom prst="rect">
            <a:avLst/>
          </a:prstGeom>
        </p:spPr>
      </p:pic>
    </p:spTree>
    <p:extLst>
      <p:ext uri="{BB962C8B-B14F-4D97-AF65-F5344CB8AC3E}">
        <p14:creationId xmlns:p14="http://schemas.microsoft.com/office/powerpoint/2010/main" val="24600478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6"/>
            <a:ext cx="7886700" cy="5477324"/>
          </a:xfrm>
        </p:spPr>
        <p:txBody>
          <a:bodyPr>
            <a:normAutofit/>
          </a:bodyPr>
          <a:lstStyle/>
          <a:p>
            <a:pPr algn="ctr"/>
            <a:r>
              <a:rPr lang="ja-JP" altLang="en-US" sz="6600" dirty="0"/>
              <a:t>卒</a:t>
            </a:r>
            <a:r>
              <a:rPr lang="ja-JP" altLang="en-US" sz="6600" dirty="0" smtClean="0"/>
              <a:t>研</a:t>
            </a:r>
            <a:r>
              <a:rPr lang="en-US" altLang="ja-JP" sz="6600" dirty="0" smtClean="0"/>
              <a:t/>
            </a:r>
            <a:br>
              <a:rPr lang="en-US" altLang="ja-JP" sz="6600" dirty="0" smtClean="0"/>
            </a:br>
            <a:r>
              <a:rPr lang="ja-JP" altLang="en-US" sz="6600" dirty="0" smtClean="0"/>
              <a:t>プログラム</a:t>
            </a:r>
            <a:r>
              <a:rPr lang="en-US" altLang="ja-JP" sz="6600" dirty="0" smtClean="0"/>
              <a:t/>
            </a:r>
            <a:br>
              <a:rPr lang="en-US" altLang="ja-JP" sz="6600" dirty="0" smtClean="0"/>
            </a:br>
            <a:r>
              <a:rPr lang="ja-JP" altLang="en-US" sz="6600" dirty="0" smtClean="0"/>
              <a:t>実験</a:t>
            </a:r>
            <a:r>
              <a:rPr lang="ja-JP" altLang="en-US" sz="6600" dirty="0"/>
              <a:t>システムの説明</a:t>
            </a:r>
            <a:endParaRPr kumimoji="1" lang="ja-JP" altLang="en-US" sz="6600"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15</a:t>
            </a:fld>
            <a:endParaRPr kumimoji="1" lang="ja-JP" altLang="en-US"/>
          </a:p>
        </p:txBody>
      </p:sp>
    </p:spTree>
    <p:extLst>
      <p:ext uri="{BB962C8B-B14F-4D97-AF65-F5344CB8AC3E}">
        <p14:creationId xmlns:p14="http://schemas.microsoft.com/office/powerpoint/2010/main" val="32504747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16</a:t>
            </a:fld>
            <a:endParaRPr kumimoji="1" lang="ja-JP" altLang="en-US"/>
          </a:p>
        </p:txBody>
      </p:sp>
      <p:sp>
        <p:nvSpPr>
          <p:cNvPr id="6" name="タイトル 1"/>
          <p:cNvSpPr>
            <a:spLocks noGrp="1"/>
          </p:cNvSpPr>
          <p:nvPr>
            <p:ph type="title"/>
          </p:nvPr>
        </p:nvSpPr>
        <p:spPr/>
        <p:txBody>
          <a:bodyPr/>
          <a:lstStyle/>
          <a:p>
            <a:r>
              <a:rPr lang="ja-JP" altLang="en-US" sz="4000" dirty="0" smtClean="0"/>
              <a:t>ロードバランサに使われる技術</a:t>
            </a:r>
            <a:endParaRPr kumimoji="1" lang="ja-JP" altLang="en-US" dirty="0"/>
          </a:p>
        </p:txBody>
      </p:sp>
      <p:sp>
        <p:nvSpPr>
          <p:cNvPr id="7" name="コンテンツ プレースホルダー 2"/>
          <p:cNvSpPr txBox="1">
            <a:spLocks/>
          </p:cNvSpPr>
          <p:nvPr/>
        </p:nvSpPr>
        <p:spPr>
          <a:xfrm>
            <a:off x="275129" y="1690689"/>
            <a:ext cx="8510525" cy="479660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r>
              <a:rPr lang="en-US" altLang="ja-JP" dirty="0" smtClean="0"/>
              <a:t>WEB</a:t>
            </a:r>
            <a:r>
              <a:rPr lang="ja-JP" altLang="en-US" dirty="0" smtClean="0"/>
              <a:t>サーバで</a:t>
            </a:r>
            <a:r>
              <a:rPr lang="ja-JP" altLang="en-US" dirty="0"/>
              <a:t>負荷分散するにはプロキシ機能を応用</a:t>
            </a:r>
            <a:r>
              <a:rPr lang="ja-JP" altLang="en-US" dirty="0" smtClean="0"/>
              <a:t>する</a:t>
            </a:r>
            <a:endParaRPr lang="en-US" altLang="ja-JP" dirty="0" smtClean="0"/>
          </a:p>
          <a:p>
            <a:pPr lvl="1"/>
            <a:endParaRPr lang="en-US" altLang="ja-JP" dirty="0" smtClean="0"/>
          </a:p>
          <a:p>
            <a:pPr lvl="1"/>
            <a:r>
              <a:rPr lang="ja-JP" altLang="en-US" dirty="0" smtClean="0"/>
              <a:t>フォワードプロキシ</a:t>
            </a:r>
            <a:endParaRPr lang="en-US" altLang="ja-JP" dirty="0" smtClean="0"/>
          </a:p>
          <a:p>
            <a:pPr lvl="2"/>
            <a:r>
              <a:rPr lang="en-US" altLang="ja-JP" sz="2200" dirty="0"/>
              <a:t>Client </a:t>
            </a:r>
            <a:r>
              <a:rPr lang="ja-JP" altLang="en-US" sz="2200" dirty="0"/>
              <a:t>から不特定の </a:t>
            </a:r>
            <a:r>
              <a:rPr lang="en-US" altLang="ja-JP" sz="2200" dirty="0"/>
              <a:t>Server </a:t>
            </a:r>
            <a:r>
              <a:rPr lang="ja-JP" altLang="en-US" sz="2200" dirty="0"/>
              <a:t>にアクセスする際、</a:t>
            </a:r>
            <a:r>
              <a:rPr lang="en-US" altLang="ja-JP" sz="2200" dirty="0"/>
              <a:t/>
            </a:r>
            <a:br>
              <a:rPr lang="en-US" altLang="ja-JP" sz="2200" dirty="0"/>
            </a:br>
            <a:r>
              <a:rPr lang="en-US" altLang="ja-JP" sz="2200" dirty="0">
                <a:solidFill>
                  <a:srgbClr val="FF0000"/>
                </a:solidFill>
              </a:rPr>
              <a:t>Client </a:t>
            </a:r>
            <a:r>
              <a:rPr lang="ja-JP" altLang="en-US" sz="2200" dirty="0">
                <a:solidFill>
                  <a:srgbClr val="FF0000"/>
                </a:solidFill>
              </a:rPr>
              <a:t>の代わりに通信</a:t>
            </a:r>
            <a:r>
              <a:rPr lang="ja-JP" altLang="en-US" sz="2200" dirty="0"/>
              <a:t>を行ってくれる</a:t>
            </a:r>
            <a:r>
              <a:rPr lang="ja-JP" altLang="en-US" sz="2200" dirty="0" smtClean="0"/>
              <a:t>もの</a:t>
            </a:r>
            <a:r>
              <a:rPr lang="ja-JP" altLang="en-US" sz="2200" dirty="0"/>
              <a:t>。</a:t>
            </a:r>
            <a:r>
              <a:rPr lang="ja-JP" altLang="en-US" sz="2200" dirty="0" smtClean="0"/>
              <a:t>企業</a:t>
            </a:r>
            <a:r>
              <a:rPr lang="ja-JP" altLang="en-US" sz="2200" dirty="0"/>
              <a:t>等の内部ネットワークとインターネットの間に設置</a:t>
            </a:r>
            <a:r>
              <a:rPr lang="ja-JP" altLang="en-US" sz="2200" dirty="0" smtClean="0"/>
              <a:t>される。セキュリティ</a:t>
            </a:r>
            <a:r>
              <a:rPr lang="ja-JP" altLang="en-US" sz="2200" dirty="0"/>
              <a:t>を確保する等の理由</a:t>
            </a:r>
            <a:r>
              <a:rPr lang="ja-JP" altLang="en-US" sz="2200" dirty="0" smtClean="0"/>
              <a:t>からクライアントに代わってインターネット</a:t>
            </a:r>
            <a:r>
              <a:rPr lang="ja-JP" altLang="en-US" sz="2200" dirty="0"/>
              <a:t>との接続を「代理」</a:t>
            </a:r>
            <a:r>
              <a:rPr lang="ja-JP" altLang="en-US" sz="2200" dirty="0" smtClean="0"/>
              <a:t>する。</a:t>
            </a:r>
            <a:r>
              <a:rPr lang="en-US" altLang="ja-JP" dirty="0" smtClean="0"/>
              <a:t/>
            </a:r>
            <a:br>
              <a:rPr lang="en-US" altLang="ja-JP" dirty="0" smtClean="0"/>
            </a:br>
            <a:endParaRPr lang="en-US" altLang="ja-JP" dirty="0" smtClean="0"/>
          </a:p>
          <a:p>
            <a:pPr lvl="1"/>
            <a:r>
              <a:rPr lang="ja-JP" altLang="en-US" dirty="0" smtClean="0"/>
              <a:t>リバースプロキシ</a:t>
            </a:r>
            <a:endParaRPr lang="en-US" altLang="ja-JP" dirty="0" smtClean="0"/>
          </a:p>
          <a:p>
            <a:pPr lvl="2"/>
            <a:r>
              <a:rPr lang="ja-JP" altLang="en-US" sz="2400" dirty="0"/>
              <a:t>不特定多数の </a:t>
            </a:r>
            <a:r>
              <a:rPr lang="en-US" altLang="ja-JP" sz="2400" dirty="0"/>
              <a:t>Client </a:t>
            </a:r>
            <a:r>
              <a:rPr lang="ja-JP" altLang="en-US" sz="2400" dirty="0"/>
              <a:t>から</a:t>
            </a:r>
            <a:r>
              <a:rPr lang="ja-JP" altLang="en-US" sz="2400" dirty="0" smtClean="0"/>
              <a:t>、特定</a:t>
            </a:r>
            <a:r>
              <a:rPr lang="ja-JP" altLang="en-US" sz="2400" dirty="0"/>
              <a:t>の </a:t>
            </a:r>
            <a:r>
              <a:rPr lang="en-US" altLang="ja-JP" sz="2400" dirty="0">
                <a:solidFill>
                  <a:srgbClr val="FF0000"/>
                </a:solidFill>
              </a:rPr>
              <a:t>Server </a:t>
            </a:r>
            <a:r>
              <a:rPr lang="ja-JP" altLang="en-US" sz="2400" dirty="0" smtClean="0">
                <a:solidFill>
                  <a:srgbClr val="FF0000"/>
                </a:solidFill>
              </a:rPr>
              <a:t>へ通信</a:t>
            </a:r>
            <a:r>
              <a:rPr lang="ja-JP" altLang="en-US" sz="2400" dirty="0">
                <a:solidFill>
                  <a:srgbClr val="FF0000"/>
                </a:solidFill>
              </a:rPr>
              <a:t>を代わり</a:t>
            </a:r>
            <a:r>
              <a:rPr lang="ja-JP" altLang="en-US" sz="2400" dirty="0"/>
              <a:t>に行って</a:t>
            </a:r>
            <a:r>
              <a:rPr lang="ja-JP" altLang="en-US" sz="2400" dirty="0" smtClean="0"/>
              <a:t>くれる。</a:t>
            </a:r>
            <a:r>
              <a:rPr lang="en-US" altLang="ja-JP" sz="2400" dirty="0" smtClean="0"/>
              <a:t>Web</a:t>
            </a:r>
            <a:r>
              <a:rPr lang="ja-JP" altLang="en-US" sz="2400" dirty="0" smtClean="0"/>
              <a:t>サーバへのアクセスはプロキシ</a:t>
            </a:r>
            <a:r>
              <a:rPr lang="en-US" altLang="ja-JP" sz="2400" dirty="0" smtClean="0"/>
              <a:t>―</a:t>
            </a:r>
            <a:r>
              <a:rPr lang="ja-JP" altLang="en-US" sz="2400" dirty="0" smtClean="0"/>
              <a:t>サーバが一括して受けるので直接アクセスはできない。</a:t>
            </a:r>
            <a:endParaRPr lang="en-US" altLang="ja-JP" sz="2400" dirty="0" smtClean="0"/>
          </a:p>
          <a:p>
            <a:pPr lvl="2"/>
            <a:endParaRPr lang="en-US" altLang="ja-JP" sz="2400" dirty="0"/>
          </a:p>
          <a:p>
            <a:pPr marL="914400" lvl="2" indent="0">
              <a:buNone/>
            </a:pPr>
            <a:r>
              <a:rPr lang="ja-JP" altLang="en-US" sz="2400" dirty="0" smtClean="0"/>
              <a:t>参考：</a:t>
            </a:r>
            <a:r>
              <a:rPr lang="en-US" altLang="ja-JP" sz="2400" dirty="0" smtClean="0"/>
              <a:t/>
            </a:r>
            <a:br>
              <a:rPr lang="en-US" altLang="ja-JP" sz="2400" dirty="0" smtClean="0"/>
            </a:br>
            <a:r>
              <a:rPr lang="en-US" altLang="ja-JP" sz="2400" dirty="0" smtClean="0"/>
              <a:t>https</a:t>
            </a:r>
            <a:r>
              <a:rPr lang="en-US" altLang="ja-JP" sz="2400" dirty="0"/>
              <a:t>://qiita.com/att55/items/162950627dc593c72f23</a:t>
            </a:r>
            <a:endParaRPr lang="en-US" altLang="ja-JP" sz="2400" dirty="0" smtClean="0"/>
          </a:p>
        </p:txBody>
      </p:sp>
      <p:sp>
        <p:nvSpPr>
          <p:cNvPr id="9" name="コンテンツ プレースホルダー 2"/>
          <p:cNvSpPr txBox="1">
            <a:spLocks/>
          </p:cNvSpPr>
          <p:nvPr/>
        </p:nvSpPr>
        <p:spPr>
          <a:xfrm>
            <a:off x="275129" y="3657601"/>
            <a:ext cx="7806190" cy="8526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457200" lvl="1" indent="0">
              <a:buNone/>
            </a:pPr>
            <a:endParaRPr lang="en-US" altLang="ja-JP" dirty="0" smtClean="0"/>
          </a:p>
        </p:txBody>
      </p:sp>
      <p:sp>
        <p:nvSpPr>
          <p:cNvPr id="2" name="正方形/長方形 1"/>
          <p:cNvSpPr/>
          <p:nvPr/>
        </p:nvSpPr>
        <p:spPr>
          <a:xfrm>
            <a:off x="992777" y="3893404"/>
            <a:ext cx="2290817" cy="383057"/>
          </a:xfrm>
          <a:prstGeom prst="rect">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11" name="テキスト ボックス 10"/>
          <p:cNvSpPr txBox="1"/>
          <p:nvPr/>
        </p:nvSpPr>
        <p:spPr>
          <a:xfrm>
            <a:off x="3380469" y="3907129"/>
            <a:ext cx="2723823" cy="369332"/>
          </a:xfrm>
          <a:prstGeom prst="rect">
            <a:avLst/>
          </a:prstGeom>
          <a:noFill/>
        </p:spPr>
        <p:txBody>
          <a:bodyPr wrap="none" rtlCol="0">
            <a:spAutoFit/>
          </a:bodyPr>
          <a:lstStyle/>
          <a:p>
            <a:r>
              <a:rPr kumimoji="1" lang="ja-JP" altLang="en-US" b="1" dirty="0" smtClean="0">
                <a:solidFill>
                  <a:srgbClr val="FF0000"/>
                </a:solidFill>
              </a:rPr>
              <a:t>ロードバランサはこっち</a:t>
            </a:r>
            <a:endParaRPr kumimoji="1" lang="ja-JP" altLang="en-US" b="1" dirty="0">
              <a:solidFill>
                <a:srgbClr val="FF0000"/>
              </a:solidFill>
            </a:endParaRPr>
          </a:p>
        </p:txBody>
      </p:sp>
    </p:spTree>
    <p:extLst>
      <p:ext uri="{BB962C8B-B14F-4D97-AF65-F5344CB8AC3E}">
        <p14:creationId xmlns:p14="http://schemas.microsoft.com/office/powerpoint/2010/main" val="349447173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Kait.jp</a:t>
            </a:r>
            <a:r>
              <a:rPr kumimoji="1" lang="ja-JP" altLang="en-US" dirty="0" smtClean="0"/>
              <a:t>応答速度の計測結果</a:t>
            </a:r>
            <a:endParaRPr kumimoji="1" lang="ja-JP" altLang="en-US" dirty="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17</a:t>
            </a:fld>
            <a:endParaRPr kumimoji="1" lang="ja-JP" altLang="en-US"/>
          </a:p>
        </p:txBody>
      </p:sp>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5829" y="1565378"/>
            <a:ext cx="1879806" cy="4361335"/>
          </a:xfrm>
          <a:prstGeom prst="rect">
            <a:avLst/>
          </a:prstGeom>
        </p:spPr>
      </p:pic>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2813" y="1565378"/>
            <a:ext cx="1906023" cy="4303479"/>
          </a:xfrm>
          <a:prstGeom prst="rect">
            <a:avLst/>
          </a:prstGeom>
        </p:spPr>
      </p:pic>
      <p:pic>
        <p:nvPicPr>
          <p:cNvPr id="8" name="図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74160" y="1527938"/>
            <a:ext cx="1796844" cy="4378357"/>
          </a:xfrm>
          <a:prstGeom prst="rect">
            <a:avLst/>
          </a:prstGeom>
        </p:spPr>
      </p:pic>
      <p:sp>
        <p:nvSpPr>
          <p:cNvPr id="10" name="テキスト ボックス 9"/>
          <p:cNvSpPr txBox="1"/>
          <p:nvPr/>
        </p:nvSpPr>
        <p:spPr>
          <a:xfrm>
            <a:off x="565134" y="6007437"/>
            <a:ext cx="8013732" cy="369332"/>
          </a:xfrm>
          <a:prstGeom prst="rect">
            <a:avLst/>
          </a:prstGeom>
          <a:noFill/>
        </p:spPr>
        <p:txBody>
          <a:bodyPr wrap="none" rtlCol="0">
            <a:spAutoFit/>
          </a:bodyPr>
          <a:lstStyle/>
          <a:p>
            <a:r>
              <a:rPr kumimoji="1" lang="ja-JP" altLang="en-US" dirty="0" smtClean="0"/>
              <a:t>前回作った</a:t>
            </a:r>
            <a:r>
              <a:rPr kumimoji="1" lang="en-US" altLang="ja-JP" dirty="0" smtClean="0"/>
              <a:t>WEB</a:t>
            </a:r>
            <a:r>
              <a:rPr kumimoji="1" lang="ja-JP" altLang="en-US" dirty="0" smtClean="0"/>
              <a:t>サーバレスポンス時間計測プログラムを用いてログを出した</a:t>
            </a:r>
            <a:endParaRPr kumimoji="1" lang="ja-JP" altLang="en-US" dirty="0"/>
          </a:p>
        </p:txBody>
      </p:sp>
    </p:spTree>
    <p:extLst>
      <p:ext uri="{BB962C8B-B14F-4D97-AF65-F5344CB8AC3E}">
        <p14:creationId xmlns:p14="http://schemas.microsoft.com/office/powerpoint/2010/main" val="402326542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446047"/>
            <a:ext cx="7886700" cy="844620"/>
          </a:xfrm>
        </p:spPr>
        <p:txBody>
          <a:bodyPr>
            <a:normAutofit/>
          </a:bodyPr>
          <a:lstStyle/>
          <a:p>
            <a:r>
              <a:rPr kumimoji="1" lang="ja-JP" altLang="en-US" sz="4000" dirty="0" smtClean="0"/>
              <a:t>平均を出すプログラム</a:t>
            </a:r>
            <a:endParaRPr kumimoji="1" lang="ja-JP" altLang="en-US" sz="4800" dirty="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18</a:t>
            </a:fld>
            <a:endParaRPr kumimoji="1" lang="ja-JP" altLang="en-US" dirty="0"/>
          </a:p>
        </p:txBody>
      </p:sp>
      <p:pic>
        <p:nvPicPr>
          <p:cNvPr id="12" name="図 11"/>
          <p:cNvPicPr>
            <a:picLocks noChangeAspect="1"/>
          </p:cNvPicPr>
          <p:nvPr/>
        </p:nvPicPr>
        <p:blipFill rotWithShape="1">
          <a:blip r:embed="rId2">
            <a:extLst>
              <a:ext uri="{28A0092B-C50C-407E-A947-70E740481C1C}">
                <a14:useLocalDpi xmlns:a14="http://schemas.microsoft.com/office/drawing/2010/main" val="0"/>
              </a:ext>
            </a:extLst>
          </a:blip>
          <a:srcRect t="26240" r="37352"/>
          <a:stretch/>
        </p:blipFill>
        <p:spPr>
          <a:xfrm>
            <a:off x="474903" y="1428231"/>
            <a:ext cx="4372228" cy="4515400"/>
          </a:xfrm>
          <a:prstGeom prst="rect">
            <a:avLst/>
          </a:prstGeom>
        </p:spPr>
      </p:pic>
      <p:pic>
        <p:nvPicPr>
          <p:cNvPr id="13" name="図 12"/>
          <p:cNvPicPr>
            <a:picLocks noChangeAspect="1"/>
          </p:cNvPicPr>
          <p:nvPr/>
        </p:nvPicPr>
        <p:blipFill rotWithShape="1">
          <a:blip r:embed="rId3">
            <a:extLst>
              <a:ext uri="{28A0092B-C50C-407E-A947-70E740481C1C}">
                <a14:useLocalDpi xmlns:a14="http://schemas.microsoft.com/office/drawing/2010/main" val="0"/>
              </a:ext>
            </a:extLst>
          </a:blip>
          <a:srcRect r="44318"/>
          <a:stretch/>
        </p:blipFill>
        <p:spPr>
          <a:xfrm>
            <a:off x="4989581" y="1428231"/>
            <a:ext cx="3525769" cy="1309165"/>
          </a:xfrm>
          <a:prstGeom prst="rect">
            <a:avLst/>
          </a:prstGeom>
        </p:spPr>
      </p:pic>
      <p:sp>
        <p:nvSpPr>
          <p:cNvPr id="14" name="テキスト ボックス 13"/>
          <p:cNvSpPr txBox="1"/>
          <p:nvPr/>
        </p:nvSpPr>
        <p:spPr>
          <a:xfrm>
            <a:off x="5320444" y="3366086"/>
            <a:ext cx="3042821" cy="830997"/>
          </a:xfrm>
          <a:prstGeom prst="rect">
            <a:avLst/>
          </a:prstGeom>
          <a:noFill/>
        </p:spPr>
        <p:txBody>
          <a:bodyPr wrap="none" rtlCol="0">
            <a:spAutoFit/>
          </a:bodyPr>
          <a:lstStyle/>
          <a:p>
            <a:r>
              <a:rPr kumimoji="1" lang="en-US" altLang="ja-JP" sz="2400" dirty="0" smtClean="0"/>
              <a:t>kait.jp</a:t>
            </a:r>
            <a:r>
              <a:rPr kumimoji="1" lang="ja-JP" altLang="en-US" sz="2400" dirty="0" smtClean="0"/>
              <a:t>の応答速度は</a:t>
            </a:r>
            <a:r>
              <a:rPr kumimoji="1" lang="en-US" altLang="ja-JP" sz="2400" dirty="0" smtClean="0"/>
              <a:t/>
            </a:r>
            <a:br>
              <a:rPr kumimoji="1" lang="en-US" altLang="ja-JP" sz="2400" dirty="0" smtClean="0"/>
            </a:br>
            <a:r>
              <a:rPr kumimoji="1" lang="ja-JP" altLang="en-US" sz="2400" b="1" dirty="0" smtClean="0"/>
              <a:t>平均</a:t>
            </a:r>
            <a:r>
              <a:rPr kumimoji="1" lang="en-US" altLang="ja-JP" sz="2400" b="1" dirty="0" smtClean="0"/>
              <a:t>0.282</a:t>
            </a:r>
            <a:r>
              <a:rPr kumimoji="1" lang="ja-JP" altLang="en-US" sz="2400" b="1" dirty="0" smtClean="0"/>
              <a:t>秒</a:t>
            </a:r>
            <a:r>
              <a:rPr kumimoji="1" lang="ja-JP" altLang="en-US" sz="2400" dirty="0" smtClean="0"/>
              <a:t>だった。</a:t>
            </a:r>
            <a:endParaRPr kumimoji="1" lang="ja-JP" altLang="en-US" sz="2400" dirty="0"/>
          </a:p>
        </p:txBody>
      </p:sp>
      <p:sp>
        <p:nvSpPr>
          <p:cNvPr id="15" name="右矢印 14"/>
          <p:cNvSpPr/>
          <p:nvPr/>
        </p:nvSpPr>
        <p:spPr>
          <a:xfrm rot="16200000">
            <a:off x="5429755" y="2752174"/>
            <a:ext cx="574535" cy="4207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p:cNvSpPr txBox="1"/>
          <p:nvPr/>
        </p:nvSpPr>
        <p:spPr>
          <a:xfrm>
            <a:off x="414248" y="5923039"/>
            <a:ext cx="4493538" cy="461665"/>
          </a:xfrm>
          <a:prstGeom prst="rect">
            <a:avLst/>
          </a:prstGeom>
          <a:noFill/>
        </p:spPr>
        <p:txBody>
          <a:bodyPr wrap="none" rtlCol="0">
            <a:spAutoFit/>
          </a:bodyPr>
          <a:lstStyle/>
          <a:p>
            <a:r>
              <a:rPr kumimoji="1" lang="ja-JP" altLang="en-US" sz="2400" dirty="0" smtClean="0"/>
              <a:t>ログから平均を出すプログラム</a:t>
            </a:r>
            <a:endParaRPr kumimoji="1" lang="ja-JP" altLang="en-US" sz="2400" dirty="0"/>
          </a:p>
        </p:txBody>
      </p:sp>
      <p:sp>
        <p:nvSpPr>
          <p:cNvPr id="17" name="テキスト ボックス 16"/>
          <p:cNvSpPr txBox="1"/>
          <p:nvPr/>
        </p:nvSpPr>
        <p:spPr>
          <a:xfrm>
            <a:off x="6133969" y="2711827"/>
            <a:ext cx="1415772" cy="461665"/>
          </a:xfrm>
          <a:prstGeom prst="rect">
            <a:avLst/>
          </a:prstGeom>
          <a:noFill/>
        </p:spPr>
        <p:txBody>
          <a:bodyPr wrap="none" rtlCol="0">
            <a:spAutoFit/>
          </a:bodyPr>
          <a:lstStyle/>
          <a:p>
            <a:r>
              <a:rPr kumimoji="1" lang="ja-JP" altLang="en-US" sz="2400" dirty="0" smtClean="0"/>
              <a:t>実行結果</a:t>
            </a:r>
            <a:endParaRPr kumimoji="1" lang="ja-JP" altLang="en-US" sz="2400" dirty="0"/>
          </a:p>
        </p:txBody>
      </p:sp>
    </p:spTree>
    <p:extLst>
      <p:ext uri="{BB962C8B-B14F-4D97-AF65-F5344CB8AC3E}">
        <p14:creationId xmlns:p14="http://schemas.microsoft.com/office/powerpoint/2010/main" val="234326340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4000" dirty="0" smtClean="0"/>
              <a:t>プログラムが正しく動いているか</a:t>
            </a:r>
            <a:endParaRPr kumimoji="1" lang="ja-JP" altLang="en-US" sz="4000" dirty="0"/>
          </a:p>
        </p:txBody>
      </p:sp>
      <p:sp>
        <p:nvSpPr>
          <p:cNvPr id="3" name="コンテンツ プレースホルダー 2"/>
          <p:cNvSpPr>
            <a:spLocks noGrp="1"/>
          </p:cNvSpPr>
          <p:nvPr>
            <p:ph idx="1"/>
          </p:nvPr>
        </p:nvSpPr>
        <p:spPr>
          <a:xfrm>
            <a:off x="628650" y="1676690"/>
            <a:ext cx="7886700" cy="1067887"/>
          </a:xfrm>
        </p:spPr>
        <p:txBody>
          <a:bodyPr>
            <a:normAutofit/>
          </a:bodyPr>
          <a:lstStyle/>
          <a:p>
            <a:r>
              <a:rPr lang="ja-JP" altLang="en-US" dirty="0" smtClean="0"/>
              <a:t>プログラムが正しく動いていないと結果が間違えることになるので</a:t>
            </a:r>
            <a:r>
              <a:rPr lang="en-US" altLang="ja-JP" dirty="0" smtClean="0"/>
              <a:t>Excel</a:t>
            </a:r>
            <a:r>
              <a:rPr lang="ja-JP" altLang="en-US" dirty="0" smtClean="0"/>
              <a:t>で検証</a:t>
            </a:r>
            <a:endParaRPr lang="en-US" altLang="ja-JP" dirty="0" smtClean="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19</a:t>
            </a:fld>
            <a:endParaRPr kumimoji="1" lang="ja-JP" altLang="en-US"/>
          </a:p>
        </p:txBody>
      </p:sp>
      <p:pic>
        <p:nvPicPr>
          <p:cNvPr id="5" name="図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50" y="2626475"/>
            <a:ext cx="4134062" cy="3086259"/>
          </a:xfrm>
          <a:prstGeom prst="rect">
            <a:avLst/>
          </a:prstGeom>
        </p:spPr>
      </p:pic>
      <p:pic>
        <p:nvPicPr>
          <p:cNvPr id="6" name="図 5"/>
          <p:cNvPicPr>
            <a:picLocks noChangeAspect="1"/>
          </p:cNvPicPr>
          <p:nvPr/>
        </p:nvPicPr>
        <p:blipFill>
          <a:blip r:embed="rId3"/>
          <a:stretch>
            <a:fillRect/>
          </a:stretch>
        </p:blipFill>
        <p:spPr>
          <a:xfrm>
            <a:off x="4991557" y="2744577"/>
            <a:ext cx="3523793" cy="1310754"/>
          </a:xfrm>
          <a:prstGeom prst="rect">
            <a:avLst/>
          </a:prstGeom>
        </p:spPr>
      </p:pic>
      <p:sp>
        <p:nvSpPr>
          <p:cNvPr id="7" name="上矢印 6"/>
          <p:cNvSpPr/>
          <p:nvPr/>
        </p:nvSpPr>
        <p:spPr>
          <a:xfrm rot="19903485">
            <a:off x="3897600" y="3923407"/>
            <a:ext cx="461246" cy="492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上矢印 8"/>
          <p:cNvSpPr/>
          <p:nvPr/>
        </p:nvSpPr>
        <p:spPr>
          <a:xfrm rot="1724724">
            <a:off x="5559582" y="3980639"/>
            <a:ext cx="461246" cy="492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3964064" y="4371474"/>
            <a:ext cx="1826141" cy="584775"/>
          </a:xfrm>
          <a:prstGeom prst="rect">
            <a:avLst/>
          </a:prstGeom>
          <a:noFill/>
        </p:spPr>
        <p:txBody>
          <a:bodyPr wrap="none" rtlCol="0">
            <a:spAutoFit/>
          </a:bodyPr>
          <a:lstStyle/>
          <a:p>
            <a:r>
              <a:rPr kumimoji="1" lang="ja-JP" altLang="en-US" sz="3200" dirty="0" smtClean="0"/>
              <a:t>一致した</a:t>
            </a:r>
            <a:endParaRPr kumimoji="1" lang="ja-JP" altLang="en-US" sz="3200" dirty="0"/>
          </a:p>
        </p:txBody>
      </p:sp>
      <p:sp>
        <p:nvSpPr>
          <p:cNvPr id="11" name="テキスト ボックス 10"/>
          <p:cNvSpPr txBox="1"/>
          <p:nvPr/>
        </p:nvSpPr>
        <p:spPr>
          <a:xfrm>
            <a:off x="6087853" y="4102765"/>
            <a:ext cx="2698175" cy="307777"/>
          </a:xfrm>
          <a:prstGeom prst="rect">
            <a:avLst/>
          </a:prstGeom>
          <a:noFill/>
        </p:spPr>
        <p:txBody>
          <a:bodyPr wrap="none" rtlCol="0">
            <a:spAutoFit/>
          </a:bodyPr>
          <a:lstStyle/>
          <a:p>
            <a:r>
              <a:rPr kumimoji="1" lang="ja-JP" altLang="en-US" sz="1400" dirty="0" smtClean="0"/>
              <a:t>ログから平均を出すプログラム</a:t>
            </a:r>
            <a:endParaRPr kumimoji="1" lang="ja-JP" altLang="en-US" sz="1400" dirty="0"/>
          </a:p>
        </p:txBody>
      </p:sp>
      <p:sp>
        <p:nvSpPr>
          <p:cNvPr id="12" name="テキスト ボックス 11"/>
          <p:cNvSpPr txBox="1"/>
          <p:nvPr/>
        </p:nvSpPr>
        <p:spPr>
          <a:xfrm>
            <a:off x="1798646" y="5799382"/>
            <a:ext cx="1794070" cy="369332"/>
          </a:xfrm>
          <a:prstGeom prst="rect">
            <a:avLst/>
          </a:prstGeom>
          <a:noFill/>
        </p:spPr>
        <p:txBody>
          <a:bodyPr wrap="square" rtlCol="0">
            <a:spAutoFit/>
          </a:bodyPr>
          <a:lstStyle/>
          <a:p>
            <a:r>
              <a:rPr kumimoji="1" lang="en-US" altLang="ja-JP" dirty="0" smtClean="0"/>
              <a:t>Excel</a:t>
            </a:r>
            <a:r>
              <a:rPr kumimoji="1" lang="ja-JP" altLang="en-US" dirty="0" smtClean="0"/>
              <a:t>の</a:t>
            </a:r>
            <a:r>
              <a:rPr kumimoji="1" lang="en-US" altLang="ja-JP" dirty="0" smtClean="0"/>
              <a:t>AVARAGE</a:t>
            </a:r>
            <a:endParaRPr kumimoji="1" lang="ja-JP" altLang="en-US" dirty="0"/>
          </a:p>
        </p:txBody>
      </p:sp>
    </p:spTree>
    <p:extLst>
      <p:ext uri="{BB962C8B-B14F-4D97-AF65-F5344CB8AC3E}">
        <p14:creationId xmlns:p14="http://schemas.microsoft.com/office/powerpoint/2010/main" val="413619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lstStyle/>
          <a:p>
            <a:r>
              <a:rPr lang="ja-JP" altLang="en-US" dirty="0" smtClean="0"/>
              <a:t>進捗</a:t>
            </a:r>
            <a:endParaRPr kumimoji="1" lang="ja-JP" altLang="en-US" dirty="0"/>
          </a:p>
        </p:txBody>
      </p:sp>
      <p:sp>
        <p:nvSpPr>
          <p:cNvPr id="3" name="コンテンツ プレースホルダー 2"/>
          <p:cNvSpPr>
            <a:spLocks noGrp="1"/>
          </p:cNvSpPr>
          <p:nvPr>
            <p:ph idx="1"/>
          </p:nvPr>
        </p:nvSpPr>
        <p:spPr>
          <a:xfrm>
            <a:off x="564045" y="1269033"/>
            <a:ext cx="8015909" cy="5509455"/>
          </a:xfrm>
        </p:spPr>
        <p:txBody>
          <a:bodyPr>
            <a:noAutofit/>
          </a:bodyPr>
          <a:lstStyle/>
          <a:p>
            <a:r>
              <a:rPr lang="ja-JP" altLang="en-US" dirty="0" smtClean="0"/>
              <a:t>アドバイス頂いた「課題の妥当性</a:t>
            </a:r>
            <a:r>
              <a:rPr lang="ja-JP" altLang="en-US" dirty="0"/>
              <a:t>の</a:t>
            </a:r>
            <a:r>
              <a:rPr lang="ja-JP" altLang="en-US" dirty="0" smtClean="0"/>
              <a:t>再検討」</a:t>
            </a:r>
            <a:r>
              <a:rPr lang="en-US" altLang="ja-JP" dirty="0" smtClean="0"/>
              <a:t/>
            </a:r>
            <a:br>
              <a:rPr lang="en-US" altLang="ja-JP" dirty="0" smtClean="0"/>
            </a:br>
            <a:endParaRPr lang="en-US" altLang="ja-JP" sz="2400" dirty="0" smtClean="0"/>
          </a:p>
          <a:p>
            <a:pPr marL="0" indent="0">
              <a:buNone/>
            </a:pPr>
            <a:r>
              <a:rPr lang="ja-JP" altLang="en-US" sz="2400" dirty="0" smtClean="0"/>
              <a:t>→背景と課題のスライドに「性能が不均一なサーバ」を</a:t>
            </a:r>
            <a:r>
              <a:rPr lang="ja-JP" altLang="en-US" sz="2400" dirty="0" smtClean="0"/>
              <a:t>使う</a:t>
            </a:r>
            <a:r>
              <a:rPr lang="en-US" altLang="ja-JP" sz="2400" dirty="0" smtClean="0"/>
              <a:t/>
            </a:r>
            <a:br>
              <a:rPr lang="en-US" altLang="ja-JP" sz="2400" dirty="0" smtClean="0"/>
            </a:br>
            <a:r>
              <a:rPr lang="ja-JP" altLang="en-US" sz="2400" dirty="0" smtClean="0"/>
              <a:t>事例</a:t>
            </a:r>
            <a:r>
              <a:rPr lang="ja-JP" altLang="en-US" sz="2400" dirty="0" smtClean="0"/>
              <a:t>などを追加して妥当性を示した。</a:t>
            </a:r>
            <a:endParaRPr lang="en-US" altLang="ja-JP" sz="2400" dirty="0" smtClean="0"/>
          </a:p>
          <a:p>
            <a:pPr marL="0" indent="0">
              <a:buNone/>
            </a:pPr>
            <a:endParaRPr lang="en-US" altLang="ja-JP" dirty="0"/>
          </a:p>
          <a:p>
            <a:r>
              <a:rPr lang="ja-JP" altLang="en-US" dirty="0" smtClean="0"/>
              <a:t>割り振り方法の候補を考えた。</a:t>
            </a:r>
          </a:p>
          <a:p>
            <a:pPr marL="0" indent="0">
              <a:buNone/>
            </a:pPr>
            <a:endParaRPr lang="en-US" altLang="ja-JP" dirty="0" smtClean="0"/>
          </a:p>
          <a:p>
            <a:r>
              <a:rPr lang="en-US" altLang="ja-JP" dirty="0" smtClean="0"/>
              <a:t>NGINX</a:t>
            </a:r>
            <a:r>
              <a:rPr lang="ja-JP" altLang="en-US" dirty="0" smtClean="0"/>
              <a:t>コンフィグ重みづけ</a:t>
            </a:r>
            <a:r>
              <a:rPr lang="ja-JP" altLang="en-US" dirty="0"/>
              <a:t>追加</a:t>
            </a:r>
            <a:r>
              <a:rPr lang="ja-JP" altLang="en-US" dirty="0" smtClean="0"/>
              <a:t>検証。</a:t>
            </a:r>
            <a:endParaRPr lang="en-US" altLang="ja-JP"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2</a:t>
            </a:fld>
            <a:endParaRPr kumimoji="1" lang="ja-JP" altLang="en-US"/>
          </a:p>
        </p:txBody>
      </p:sp>
    </p:spTree>
    <p:extLst>
      <p:ext uri="{BB962C8B-B14F-4D97-AF65-F5344CB8AC3E}">
        <p14:creationId xmlns:p14="http://schemas.microsoft.com/office/powerpoint/2010/main" val="27517526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42761" y="1690143"/>
            <a:ext cx="8771766" cy="543259"/>
          </a:xfrm>
        </p:spPr>
        <p:txBody>
          <a:bodyPr>
            <a:normAutofit/>
          </a:bodyPr>
          <a:lstStyle/>
          <a:p>
            <a:r>
              <a:rPr lang="ja-JP" altLang="en-US" dirty="0" smtClean="0"/>
              <a:t>簡易的</a:t>
            </a:r>
            <a:r>
              <a:rPr lang="ja-JP" altLang="en-US" dirty="0"/>
              <a:t>な検索システムを作成しデータベースと接続</a:t>
            </a:r>
            <a:r>
              <a:rPr lang="ja-JP" altLang="en-US" dirty="0" smtClean="0"/>
              <a:t>。</a:t>
            </a:r>
            <a:endParaRPr lang="en-US" altLang="ja-JP" dirty="0" smtClean="0"/>
          </a:p>
          <a:p>
            <a:pPr lvl="1"/>
            <a:endParaRPr lang="en-US" altLang="ja-JP"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20</a:t>
            </a:fld>
            <a:endParaRPr kumimoji="1" lang="ja-JP" altLang="en-US"/>
          </a:p>
        </p:txBody>
      </p:sp>
      <p:sp>
        <p:nvSpPr>
          <p:cNvPr id="6" name="タイトル 1"/>
          <p:cNvSpPr>
            <a:spLocks noGrp="1"/>
          </p:cNvSpPr>
          <p:nvPr>
            <p:ph type="title"/>
          </p:nvPr>
        </p:nvSpPr>
        <p:spPr/>
        <p:txBody>
          <a:bodyPr>
            <a:normAutofit/>
          </a:bodyPr>
          <a:lstStyle/>
          <a:p>
            <a:r>
              <a:rPr kumimoji="1" lang="ja-JP" altLang="en-US" sz="4000" dirty="0" smtClean="0"/>
              <a:t>ラズパイ上に検索システムの作成</a:t>
            </a:r>
            <a:endParaRPr kumimoji="1" lang="ja-JP" altLang="en-US" sz="4000" dirty="0"/>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r="27202"/>
          <a:stretch/>
        </p:blipFill>
        <p:spPr>
          <a:xfrm>
            <a:off x="345428" y="2331740"/>
            <a:ext cx="4283216" cy="3138427"/>
          </a:xfrm>
          <a:prstGeom prst="rect">
            <a:avLst/>
          </a:prstGeom>
        </p:spPr>
      </p:pic>
      <p:pic>
        <p:nvPicPr>
          <p:cNvPr id="9" name="図 8"/>
          <p:cNvPicPr>
            <a:picLocks noChangeAspect="1"/>
          </p:cNvPicPr>
          <p:nvPr/>
        </p:nvPicPr>
        <p:blipFill>
          <a:blip r:embed="rId3"/>
          <a:stretch>
            <a:fillRect/>
          </a:stretch>
        </p:blipFill>
        <p:spPr>
          <a:xfrm>
            <a:off x="4945793" y="2331740"/>
            <a:ext cx="3389004" cy="2960302"/>
          </a:xfrm>
          <a:prstGeom prst="rect">
            <a:avLst/>
          </a:prstGeom>
        </p:spPr>
      </p:pic>
      <p:sp>
        <p:nvSpPr>
          <p:cNvPr id="10" name="テキスト ボックス 9"/>
          <p:cNvSpPr txBox="1"/>
          <p:nvPr/>
        </p:nvSpPr>
        <p:spPr>
          <a:xfrm>
            <a:off x="1437811" y="4922710"/>
            <a:ext cx="1800493" cy="369332"/>
          </a:xfrm>
          <a:prstGeom prst="rect">
            <a:avLst/>
          </a:prstGeom>
          <a:noFill/>
        </p:spPr>
        <p:txBody>
          <a:bodyPr wrap="none" rtlCol="0">
            <a:spAutoFit/>
          </a:bodyPr>
          <a:lstStyle/>
          <a:p>
            <a:r>
              <a:rPr kumimoji="1" lang="ja-JP" altLang="en-US" dirty="0" smtClean="0"/>
              <a:t>観光地入力画面</a:t>
            </a:r>
            <a:endParaRPr kumimoji="1" lang="ja-JP" altLang="en-US" dirty="0"/>
          </a:p>
        </p:txBody>
      </p:sp>
      <p:sp>
        <p:nvSpPr>
          <p:cNvPr id="11" name="テキスト ボックス 10"/>
          <p:cNvSpPr txBox="1"/>
          <p:nvPr/>
        </p:nvSpPr>
        <p:spPr>
          <a:xfrm>
            <a:off x="6086297" y="5205714"/>
            <a:ext cx="1107996" cy="369332"/>
          </a:xfrm>
          <a:prstGeom prst="rect">
            <a:avLst/>
          </a:prstGeom>
          <a:noFill/>
        </p:spPr>
        <p:txBody>
          <a:bodyPr wrap="none" rtlCol="0">
            <a:spAutoFit/>
          </a:bodyPr>
          <a:lstStyle/>
          <a:p>
            <a:r>
              <a:rPr kumimoji="1" lang="ja-JP" altLang="en-US" dirty="0"/>
              <a:t>実行結果</a:t>
            </a:r>
          </a:p>
        </p:txBody>
      </p:sp>
      <p:sp>
        <p:nvSpPr>
          <p:cNvPr id="12" name="テキスト ボックス 11"/>
          <p:cNvSpPr txBox="1"/>
          <p:nvPr/>
        </p:nvSpPr>
        <p:spPr>
          <a:xfrm>
            <a:off x="1011570" y="5813638"/>
            <a:ext cx="7120860" cy="646331"/>
          </a:xfrm>
          <a:prstGeom prst="rect">
            <a:avLst/>
          </a:prstGeom>
          <a:noFill/>
        </p:spPr>
        <p:txBody>
          <a:bodyPr wrap="none" rtlCol="0">
            <a:spAutoFit/>
          </a:bodyPr>
          <a:lstStyle/>
          <a:p>
            <a:r>
              <a:rPr kumimoji="1" lang="ja-JP" altLang="en-US" dirty="0" smtClean="0"/>
              <a:t>ラズパイの</a:t>
            </a:r>
            <a:r>
              <a:rPr kumimoji="1" lang="en-US" altLang="ja-JP" dirty="0" smtClean="0"/>
              <a:t>IP</a:t>
            </a:r>
            <a:r>
              <a:rPr kumimoji="1" lang="ja-JP" altLang="en-US" dirty="0" smtClean="0"/>
              <a:t>アドレスを自宅では「</a:t>
            </a:r>
            <a:r>
              <a:rPr kumimoji="1" lang="en-US" altLang="ja-JP" dirty="0" smtClean="0"/>
              <a:t>192.168</a:t>
            </a:r>
            <a:r>
              <a:rPr kumimoji="1" lang="en-US" altLang="ja-JP" dirty="0"/>
              <a:t>.</a:t>
            </a:r>
            <a:r>
              <a:rPr kumimoji="1" lang="en-US" altLang="ja-JP" dirty="0" smtClean="0"/>
              <a:t>1.81</a:t>
            </a:r>
            <a:r>
              <a:rPr kumimoji="1" lang="ja-JP" altLang="en-US" dirty="0" smtClean="0"/>
              <a:t>」に固定した。</a:t>
            </a:r>
            <a:endParaRPr kumimoji="1" lang="en-US" altLang="ja-JP" dirty="0" smtClean="0"/>
          </a:p>
          <a:p>
            <a:r>
              <a:rPr kumimoji="1" lang="en-US" altLang="ja-JP" dirty="0" smtClean="0"/>
              <a:t>PC</a:t>
            </a:r>
            <a:r>
              <a:rPr kumimoji="1" lang="ja-JP" altLang="en-US" dirty="0" smtClean="0"/>
              <a:t>からそこへアクセスし検証した結果ちゃんと動いている</a:t>
            </a:r>
            <a:r>
              <a:rPr kumimoji="1" lang="ja-JP" altLang="en-US" dirty="0" err="1" smtClean="0"/>
              <a:t>っぽい</a:t>
            </a:r>
            <a:r>
              <a:rPr kumimoji="1" lang="ja-JP" altLang="en-US" dirty="0" smtClean="0"/>
              <a:t>。</a:t>
            </a:r>
            <a:endParaRPr kumimoji="1" lang="en-US" altLang="ja-JP" dirty="0" smtClean="0"/>
          </a:p>
        </p:txBody>
      </p:sp>
    </p:spTree>
    <p:extLst>
      <p:ext uri="{BB962C8B-B14F-4D97-AF65-F5344CB8AC3E}">
        <p14:creationId xmlns:p14="http://schemas.microsoft.com/office/powerpoint/2010/main" val="340702872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42761" y="5055525"/>
            <a:ext cx="8771766" cy="1743792"/>
          </a:xfrm>
        </p:spPr>
        <p:txBody>
          <a:bodyPr>
            <a:noAutofit/>
          </a:bodyPr>
          <a:lstStyle/>
          <a:p>
            <a:pPr marL="0" indent="0">
              <a:buNone/>
            </a:pPr>
            <a:r>
              <a:rPr lang="ja-JP" altLang="en-US" sz="2300" dirty="0" smtClean="0"/>
              <a:t>別プログラムで計測した「現在の応答速度」「応答速度の平均」を監視できるようにした。</a:t>
            </a:r>
            <a:r>
              <a:rPr lang="ja-JP" altLang="ja-JP" sz="2300" dirty="0" smtClean="0"/>
              <a:t>平均</a:t>
            </a:r>
            <a:r>
              <a:rPr lang="ja-JP" altLang="ja-JP" sz="2300" dirty="0"/>
              <a:t>の方は</a:t>
            </a:r>
            <a:r>
              <a:rPr lang="en-US" altLang="ja-JP" sz="2300" dirty="0"/>
              <a:t>30</a:t>
            </a:r>
            <a:r>
              <a:rPr lang="ja-JP" altLang="ja-JP" sz="2300" dirty="0"/>
              <a:t>分に</a:t>
            </a:r>
            <a:r>
              <a:rPr lang="en-US" altLang="ja-JP" sz="2300" dirty="0"/>
              <a:t>1</a:t>
            </a:r>
            <a:r>
              <a:rPr lang="ja-JP" altLang="ja-JP" sz="2300" dirty="0"/>
              <a:t>回</a:t>
            </a:r>
            <a:r>
              <a:rPr lang="ja-JP" altLang="ja-JP" sz="2300" dirty="0" smtClean="0"/>
              <a:t>、現在</a:t>
            </a:r>
            <a:r>
              <a:rPr lang="ja-JP" altLang="en-US" sz="2300" dirty="0"/>
              <a:t>の方は</a:t>
            </a:r>
            <a:r>
              <a:rPr lang="en-US" altLang="ja-JP" sz="2300" dirty="0"/>
              <a:t>1</a:t>
            </a:r>
            <a:r>
              <a:rPr lang="ja-JP" altLang="en-US" sz="2300" dirty="0"/>
              <a:t>分に</a:t>
            </a:r>
            <a:r>
              <a:rPr lang="en-US" altLang="ja-JP" sz="2300" dirty="0"/>
              <a:t>1</a:t>
            </a:r>
            <a:r>
              <a:rPr lang="ja-JP" altLang="en-US" sz="2300" dirty="0"/>
              <a:t>回リクエストを送信している関係で、完全なリアルタイムではな</a:t>
            </a:r>
            <a:r>
              <a:rPr lang="ja-JP" altLang="en-US" sz="2300" dirty="0" smtClean="0"/>
              <a:t>いがサーバに異常があったら分かるようになっている。</a:t>
            </a:r>
            <a:endParaRPr lang="en-US" altLang="ja-JP" sz="2300"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21</a:t>
            </a:fld>
            <a:endParaRPr kumimoji="1" lang="ja-JP" altLang="en-US"/>
          </a:p>
        </p:txBody>
      </p:sp>
      <p:sp>
        <p:nvSpPr>
          <p:cNvPr id="6" name="タイトル 1"/>
          <p:cNvSpPr>
            <a:spLocks noGrp="1"/>
          </p:cNvSpPr>
          <p:nvPr>
            <p:ph type="title"/>
          </p:nvPr>
        </p:nvSpPr>
        <p:spPr/>
        <p:txBody>
          <a:bodyPr/>
          <a:lstStyle/>
          <a:p>
            <a:r>
              <a:rPr lang="ja-JP" altLang="en-US" dirty="0"/>
              <a:t>応答</a:t>
            </a:r>
            <a:r>
              <a:rPr lang="ja-JP" altLang="en-US" dirty="0" smtClean="0"/>
              <a:t>速度を監視するシステム</a:t>
            </a:r>
            <a:endParaRPr kumimoji="1" lang="ja-JP" altLang="en-US" dirty="0"/>
          </a:p>
        </p:txBody>
      </p:sp>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9633" y="1487564"/>
            <a:ext cx="4284734" cy="3317419"/>
          </a:xfrm>
          <a:prstGeom prst="rect">
            <a:avLst/>
          </a:prstGeom>
        </p:spPr>
      </p:pic>
      <p:sp>
        <p:nvSpPr>
          <p:cNvPr id="8" name="コンテンツ プレースホルダー 2"/>
          <p:cNvSpPr txBox="1">
            <a:spLocks/>
          </p:cNvSpPr>
          <p:nvPr/>
        </p:nvSpPr>
        <p:spPr>
          <a:xfrm>
            <a:off x="5286627" y="2032337"/>
            <a:ext cx="3544312" cy="277264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sz="2400" dirty="0" smtClean="0"/>
          </a:p>
        </p:txBody>
      </p:sp>
    </p:spTree>
    <p:extLst>
      <p:ext uri="{BB962C8B-B14F-4D97-AF65-F5344CB8AC3E}">
        <p14:creationId xmlns:p14="http://schemas.microsoft.com/office/powerpoint/2010/main" val="83175127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91314" y="4960418"/>
            <a:ext cx="8771766" cy="1497026"/>
          </a:xfrm>
        </p:spPr>
        <p:txBody>
          <a:bodyPr>
            <a:normAutofit/>
          </a:bodyPr>
          <a:lstStyle/>
          <a:p>
            <a:pPr marL="0" indent="0">
              <a:buNone/>
            </a:pPr>
            <a:r>
              <a:rPr lang="ja-JP" altLang="en-US" sz="2000" dirty="0" smtClean="0"/>
              <a:t>自作関数を作り、取得したレスポンス速度に応じて評価、コメントするようにした。主観的にならない様、評価</a:t>
            </a:r>
            <a:r>
              <a:rPr lang="ja-JP" altLang="en-US" sz="2000" dirty="0"/>
              <a:t>は</a:t>
            </a:r>
            <a:r>
              <a:rPr lang="en-US" altLang="ja-JP" sz="2000" dirty="0"/>
              <a:t>Google</a:t>
            </a:r>
            <a:r>
              <a:rPr lang="ja-JP" altLang="en-US" sz="2000" dirty="0"/>
              <a:t>の開発者向け</a:t>
            </a:r>
            <a:r>
              <a:rPr lang="ja-JP" altLang="en-US" sz="2000" dirty="0" smtClean="0"/>
              <a:t>学習サイト「</a:t>
            </a:r>
            <a:r>
              <a:rPr lang="en-US" altLang="ja-JP" sz="2000" dirty="0" err="1"/>
              <a:t>web.dev</a:t>
            </a:r>
            <a:r>
              <a:rPr lang="ja-JP" altLang="en-US" sz="2000" dirty="0"/>
              <a:t>」が収集したユーザエクスペリエンスを参考にしている。</a:t>
            </a:r>
          </a:p>
          <a:p>
            <a:pPr marL="0" indent="0">
              <a:buNone/>
            </a:pPr>
            <a:r>
              <a:rPr lang="ja-JP" altLang="en-US" sz="2000" dirty="0" smtClean="0"/>
              <a:t>参考：</a:t>
            </a:r>
            <a:r>
              <a:rPr lang="en-US" altLang="ja-JP" sz="2000" dirty="0" smtClean="0"/>
              <a:t>https</a:t>
            </a:r>
            <a:r>
              <a:rPr lang="en-US" altLang="ja-JP" sz="2000" dirty="0"/>
              <a:t>://web.dev/rail/</a:t>
            </a:r>
            <a:endParaRPr lang="en-US" altLang="ja-JP" sz="2000" dirty="0" smtClean="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22</a:t>
            </a:fld>
            <a:endParaRPr kumimoji="1" lang="ja-JP" altLang="en-US"/>
          </a:p>
        </p:txBody>
      </p:sp>
      <p:sp>
        <p:nvSpPr>
          <p:cNvPr id="6" name="タイトル 1"/>
          <p:cNvSpPr>
            <a:spLocks noGrp="1"/>
          </p:cNvSpPr>
          <p:nvPr>
            <p:ph type="title"/>
          </p:nvPr>
        </p:nvSpPr>
        <p:spPr/>
        <p:txBody>
          <a:bodyPr/>
          <a:lstStyle/>
          <a:p>
            <a:r>
              <a:rPr lang="ja-JP" altLang="en-US" dirty="0"/>
              <a:t>応答</a:t>
            </a:r>
            <a:r>
              <a:rPr lang="ja-JP" altLang="en-US" dirty="0" smtClean="0"/>
              <a:t>速度を監視するシステム</a:t>
            </a:r>
            <a:endParaRPr kumimoji="1" lang="ja-JP" altLang="en-US" dirty="0"/>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b="53050"/>
          <a:stretch/>
        </p:blipFill>
        <p:spPr>
          <a:xfrm>
            <a:off x="628650" y="1811418"/>
            <a:ext cx="3826903" cy="2776765"/>
          </a:xfrm>
          <a:prstGeom prst="rect">
            <a:avLst/>
          </a:prstGeom>
        </p:spPr>
      </p:pic>
      <p:pic>
        <p:nvPicPr>
          <p:cNvPr id="7" name="図 6"/>
          <p:cNvPicPr>
            <a:picLocks noChangeAspect="1"/>
          </p:cNvPicPr>
          <p:nvPr/>
        </p:nvPicPr>
        <p:blipFill rotWithShape="1">
          <a:blip r:embed="rId2">
            <a:extLst>
              <a:ext uri="{28A0092B-C50C-407E-A947-70E740481C1C}">
                <a14:useLocalDpi xmlns:a14="http://schemas.microsoft.com/office/drawing/2010/main" val="0"/>
              </a:ext>
            </a:extLst>
          </a:blip>
          <a:srcRect t="45781"/>
          <a:stretch/>
        </p:blipFill>
        <p:spPr>
          <a:xfrm>
            <a:off x="4677197" y="1811418"/>
            <a:ext cx="3405864" cy="2853855"/>
          </a:xfrm>
          <a:prstGeom prst="rect">
            <a:avLst/>
          </a:prstGeom>
        </p:spPr>
      </p:pic>
    </p:spTree>
    <p:extLst>
      <p:ext uri="{BB962C8B-B14F-4D97-AF65-F5344CB8AC3E}">
        <p14:creationId xmlns:p14="http://schemas.microsoft.com/office/powerpoint/2010/main" val="2182594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23</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kumimoji="1" lang="ja-JP" altLang="en-US" sz="4000" dirty="0" smtClean="0"/>
              <a:t>重みづけ処理のテスト</a:t>
            </a:r>
            <a:endParaRPr kumimoji="1" lang="ja-JP" altLang="en-US" sz="40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427529" y="4975369"/>
            <a:ext cx="8567084" cy="1557860"/>
          </a:xfrm>
        </p:spPr>
        <p:txBody>
          <a:bodyPr>
            <a:noAutofit/>
          </a:bodyPr>
          <a:lstStyle/>
          <a:p>
            <a:pPr marL="0" indent="0">
              <a:buNone/>
            </a:pPr>
            <a:r>
              <a:rPr lang="ja-JP" altLang="en-US" dirty="0" smtClean="0"/>
              <a:t>この</a:t>
            </a:r>
            <a:r>
              <a:rPr lang="ja-JP" altLang="en-US" dirty="0"/>
              <a:t>例ではサーバ</a:t>
            </a:r>
            <a:r>
              <a:rPr lang="en-US" altLang="ja-JP" dirty="0"/>
              <a:t>81</a:t>
            </a:r>
            <a:r>
              <a:rPr lang="ja-JP" altLang="en-US" dirty="0"/>
              <a:t>の重みを</a:t>
            </a:r>
            <a:r>
              <a:rPr lang="ja-JP" altLang="en-US" dirty="0" smtClean="0"/>
              <a:t>上げて</a:t>
            </a:r>
            <a:r>
              <a:rPr lang="ja-JP" altLang="en-US" dirty="0"/>
              <a:t>いる</a:t>
            </a:r>
            <a:r>
              <a:rPr lang="ja-JP" altLang="en-US" dirty="0" smtClean="0"/>
              <a:t>。</a:t>
            </a:r>
            <a:endParaRPr lang="en-US" altLang="ja-JP" dirty="0"/>
          </a:p>
          <a:p>
            <a:pPr marL="0" indent="0">
              <a:buNone/>
            </a:pPr>
            <a:r>
              <a:rPr lang="ja-JP" altLang="en-US" dirty="0" smtClean="0"/>
              <a:t>リクエスト</a:t>
            </a:r>
            <a:r>
              <a:rPr lang="ja-JP" altLang="en-US" dirty="0"/>
              <a:t>が</a:t>
            </a:r>
            <a:r>
              <a:rPr lang="en-US" altLang="ja-JP" dirty="0"/>
              <a:t>5</a:t>
            </a:r>
            <a:r>
              <a:rPr lang="ja-JP" altLang="en-US" dirty="0"/>
              <a:t>回あった</a:t>
            </a:r>
            <a:r>
              <a:rPr lang="ja-JP" altLang="en-US" dirty="0" smtClean="0"/>
              <a:t>として、その</a:t>
            </a:r>
            <a:r>
              <a:rPr lang="ja-JP" altLang="en-US" dirty="0"/>
              <a:t>うち</a:t>
            </a:r>
            <a:r>
              <a:rPr lang="en-US" altLang="ja-JP" dirty="0"/>
              <a:t>3</a:t>
            </a:r>
            <a:r>
              <a:rPr lang="ja-JP" altLang="en-US" dirty="0"/>
              <a:t>回は</a:t>
            </a:r>
            <a:r>
              <a:rPr lang="en-US" altLang="ja-JP" dirty="0"/>
              <a:t>81</a:t>
            </a:r>
            <a:r>
              <a:rPr lang="ja-JP" altLang="en-US" dirty="0" smtClean="0"/>
              <a:t>へ</a:t>
            </a:r>
            <a:endParaRPr lang="en-US" altLang="ja-JP" dirty="0"/>
          </a:p>
          <a:p>
            <a:pPr marL="0" indent="0">
              <a:buNone/>
            </a:pPr>
            <a:r>
              <a:rPr lang="ja-JP" altLang="en-US" dirty="0" smtClean="0"/>
              <a:t>残り</a:t>
            </a:r>
            <a:r>
              <a:rPr lang="ja-JP" altLang="en-US" dirty="0"/>
              <a:t>は</a:t>
            </a:r>
            <a:r>
              <a:rPr lang="en-US" altLang="ja-JP" dirty="0"/>
              <a:t>82</a:t>
            </a:r>
            <a:r>
              <a:rPr lang="ja-JP" altLang="en-US" dirty="0"/>
              <a:t>と</a:t>
            </a:r>
            <a:r>
              <a:rPr lang="en-US" altLang="ja-JP" dirty="0"/>
              <a:t>83</a:t>
            </a:r>
            <a:r>
              <a:rPr lang="ja-JP" altLang="en-US" dirty="0"/>
              <a:t>に分散される。</a:t>
            </a:r>
          </a:p>
        </p:txBody>
      </p:sp>
      <p:graphicFrame>
        <p:nvGraphicFramePr>
          <p:cNvPr id="10" name="表 9"/>
          <p:cNvGraphicFramePr>
            <a:graphicFrameLocks noGrp="1"/>
          </p:cNvGraphicFramePr>
          <p:nvPr>
            <p:extLst/>
          </p:nvPr>
        </p:nvGraphicFramePr>
        <p:xfrm>
          <a:off x="1076026" y="1728547"/>
          <a:ext cx="6908730" cy="3108960"/>
        </p:xfrm>
        <a:graphic>
          <a:graphicData uri="http://schemas.openxmlformats.org/drawingml/2006/table">
            <a:tbl>
              <a:tblPr firstRow="1" bandRow="1">
                <a:tableStyleId>{5C22544A-7EE6-4342-B048-85BDC9FD1C3A}</a:tableStyleId>
              </a:tblPr>
              <a:tblGrid>
                <a:gridCol w="6908730">
                  <a:extLst>
                    <a:ext uri="{9D8B030D-6E8A-4147-A177-3AD203B41FA5}">
                      <a16:colId xmlns:a16="http://schemas.microsoft.com/office/drawing/2014/main" val="729612094"/>
                    </a:ext>
                  </a:extLst>
                </a:gridCol>
              </a:tblGrid>
              <a:tr h="1549494">
                <a:tc>
                  <a:txBody>
                    <a:bodyPr/>
                    <a:lstStyle/>
                    <a:p>
                      <a:r>
                        <a:rPr kumimoji="1" lang="en-US" altLang="ja-JP" dirty="0" smtClean="0">
                          <a:solidFill>
                            <a:schemeClr val="tx1"/>
                          </a:solidFill>
                        </a:rPr>
                        <a:t> upstream backend1{</a:t>
                      </a:r>
                    </a:p>
                    <a:p>
                      <a:r>
                        <a:rPr kumimoji="1" lang="en-US" altLang="ja-JP" dirty="0" smtClean="0">
                          <a:solidFill>
                            <a:schemeClr val="tx1"/>
                          </a:solidFill>
                        </a:rPr>
                        <a:t>server 192.168.1.81 weight=3;</a:t>
                      </a:r>
                    </a:p>
                    <a:p>
                      <a:r>
                        <a:rPr kumimoji="1" lang="en-US" altLang="ja-JP" dirty="0" smtClean="0">
                          <a:solidFill>
                            <a:schemeClr val="tx1"/>
                          </a:solidFill>
                        </a:rPr>
                        <a:t>server 192.168.1.82 weight=1;</a:t>
                      </a:r>
                    </a:p>
                    <a:p>
                      <a:r>
                        <a:rPr kumimoji="1" lang="en-US" altLang="ja-JP" dirty="0" smtClean="0">
                          <a:solidFill>
                            <a:schemeClr val="tx1"/>
                          </a:solidFill>
                        </a:rPr>
                        <a:t>server 192.168.1.83 weight=1;</a:t>
                      </a:r>
                    </a:p>
                    <a:p>
                      <a:r>
                        <a:rPr kumimoji="1" lang="en-US" altLang="ja-JP" dirty="0" smtClean="0">
                          <a:solidFill>
                            <a:schemeClr val="tx1"/>
                          </a:solidFill>
                        </a:rPr>
                        <a:t>}</a:t>
                      </a:r>
                    </a:p>
                    <a:p>
                      <a:r>
                        <a:rPr kumimoji="1" lang="en-US" altLang="ja-JP" dirty="0" smtClean="0">
                          <a:solidFill>
                            <a:schemeClr val="tx1"/>
                          </a:solidFill>
                        </a:rPr>
                        <a:t>server{</a:t>
                      </a:r>
                    </a:p>
                    <a:p>
                      <a:r>
                        <a:rPr kumimoji="1" lang="en-US" altLang="ja-JP" dirty="0" smtClean="0">
                          <a:solidFill>
                            <a:schemeClr val="tx1"/>
                          </a:solidFill>
                        </a:rPr>
                        <a:t>listen 80;</a:t>
                      </a:r>
                    </a:p>
                    <a:p>
                      <a:r>
                        <a:rPr kumimoji="1" lang="en-US" altLang="ja-JP" dirty="0" err="1" smtClean="0">
                          <a:solidFill>
                            <a:schemeClr val="tx1"/>
                          </a:solidFill>
                        </a:rPr>
                        <a:t>server_name</a:t>
                      </a:r>
                      <a:r>
                        <a:rPr kumimoji="1" lang="en-US" altLang="ja-JP" dirty="0" smtClean="0">
                          <a:solidFill>
                            <a:schemeClr val="tx1"/>
                          </a:solidFill>
                        </a:rPr>
                        <a:t> localhost;</a:t>
                      </a:r>
                    </a:p>
                    <a:p>
                      <a:r>
                        <a:rPr kumimoji="1" lang="en-US" altLang="ja-JP" dirty="0" smtClean="0">
                          <a:solidFill>
                            <a:schemeClr val="tx1"/>
                          </a:solidFill>
                        </a:rPr>
                        <a:t>location /{</a:t>
                      </a:r>
                    </a:p>
                    <a:p>
                      <a:r>
                        <a:rPr kumimoji="1" lang="en-US" altLang="ja-JP" dirty="0" err="1" smtClean="0">
                          <a:solidFill>
                            <a:schemeClr val="tx1"/>
                          </a:solidFill>
                        </a:rPr>
                        <a:t>proxy_pass</a:t>
                      </a:r>
                      <a:r>
                        <a:rPr kumimoji="1" lang="en-US" altLang="ja-JP" dirty="0" smtClean="0">
                          <a:solidFill>
                            <a:schemeClr val="tx1"/>
                          </a:solidFill>
                        </a:rPr>
                        <a:t> http://backend1;</a:t>
                      </a:r>
                    </a:p>
                    <a:p>
                      <a:r>
                        <a:rPr kumimoji="1" lang="en-US" altLang="ja-JP" dirty="0" smtClean="0">
                          <a:solidFill>
                            <a:schemeClr val="tx1"/>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2217062"/>
                  </a:ext>
                </a:extLst>
              </a:tr>
            </a:tbl>
          </a:graphicData>
        </a:graphic>
      </p:graphicFrame>
      <p:sp>
        <p:nvSpPr>
          <p:cNvPr id="11" name="テキスト ボックス 10"/>
          <p:cNvSpPr txBox="1"/>
          <p:nvPr/>
        </p:nvSpPr>
        <p:spPr>
          <a:xfrm>
            <a:off x="3859901" y="1415662"/>
            <a:ext cx="1209208" cy="369332"/>
          </a:xfrm>
          <a:prstGeom prst="rect">
            <a:avLst/>
          </a:prstGeom>
          <a:noFill/>
        </p:spPr>
        <p:txBody>
          <a:bodyPr wrap="square" rtlCol="0">
            <a:spAutoFit/>
          </a:bodyPr>
          <a:lstStyle/>
          <a:p>
            <a:r>
              <a:rPr lang="en-US" altLang="ja-JP" dirty="0" err="1" smtClean="0"/>
              <a:t>nginx.conf</a:t>
            </a:r>
            <a:endParaRPr lang="en-US" altLang="ja-JP" dirty="0"/>
          </a:p>
        </p:txBody>
      </p:sp>
      <p:sp>
        <p:nvSpPr>
          <p:cNvPr id="2" name="角丸四角形 1"/>
          <p:cNvSpPr/>
          <p:nvPr/>
        </p:nvSpPr>
        <p:spPr>
          <a:xfrm>
            <a:off x="3050697" y="2020744"/>
            <a:ext cx="1060057" cy="905147"/>
          </a:xfrm>
          <a:prstGeom prst="roundRect">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363805887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24</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lang="ja-JP" altLang="en-US" sz="3200" dirty="0" smtClean="0"/>
              <a:t>再起動なしで</a:t>
            </a:r>
            <a:r>
              <a:rPr lang="en-US" altLang="ja-JP" sz="3200" dirty="0" smtClean="0"/>
              <a:t>NGINX</a:t>
            </a:r>
            <a:r>
              <a:rPr lang="ja-JP" altLang="en-US" sz="3200" dirty="0" smtClean="0"/>
              <a:t>に設定を適用させる</a:t>
            </a:r>
            <a:endParaRPr kumimoji="1" lang="ja-JP" altLang="en-US" sz="32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427528" y="1509967"/>
            <a:ext cx="7882684" cy="3013481"/>
          </a:xfrm>
        </p:spPr>
        <p:txBody>
          <a:bodyPr>
            <a:noAutofit/>
          </a:bodyPr>
          <a:lstStyle/>
          <a:p>
            <a:pPr marL="0" indent="0">
              <a:buNone/>
            </a:pPr>
            <a:r>
              <a:rPr lang="ja-JP" altLang="en-US" sz="2300" dirty="0" smtClean="0"/>
              <a:t>本来、応答速度に基づいて</a:t>
            </a:r>
            <a:r>
              <a:rPr lang="en-US" altLang="ja-JP" sz="2300" dirty="0" smtClean="0"/>
              <a:t>Python</a:t>
            </a:r>
            <a:r>
              <a:rPr lang="ja-JP" altLang="en-US" sz="2300" dirty="0" smtClean="0"/>
              <a:t>からコンフィグファイルを書き換える。</a:t>
            </a:r>
            <a:endParaRPr lang="en-US" altLang="ja-JP" sz="2300" dirty="0" smtClean="0"/>
          </a:p>
          <a:p>
            <a:pPr marL="0" indent="0">
              <a:buNone/>
            </a:pPr>
            <a:r>
              <a:rPr lang="ja-JP" altLang="en-US" sz="2300" dirty="0" smtClean="0"/>
              <a:t>→今回は実験なので手動でコンフィグを書き換える。</a:t>
            </a:r>
            <a:endParaRPr lang="en-US" altLang="ja-JP" sz="2300" dirty="0" smtClean="0"/>
          </a:p>
          <a:p>
            <a:pPr marL="0" indent="0">
              <a:buNone/>
            </a:pPr>
            <a:r>
              <a:rPr lang="ja-JP" altLang="en-US" sz="2300" dirty="0" smtClean="0"/>
              <a:t>目的：</a:t>
            </a:r>
            <a:endParaRPr lang="en-US" altLang="ja-JP" sz="2300" dirty="0" smtClean="0"/>
          </a:p>
          <a:p>
            <a:pPr marL="0" indent="0">
              <a:buNone/>
            </a:pPr>
            <a:r>
              <a:rPr lang="ja-JP" altLang="en-US" sz="2300" dirty="0">
                <a:solidFill>
                  <a:srgbClr val="FF0000"/>
                </a:solidFill>
              </a:rPr>
              <a:t>再起動</a:t>
            </a:r>
            <a:r>
              <a:rPr lang="ja-JP" altLang="en-US" sz="2300" dirty="0" smtClean="0">
                <a:solidFill>
                  <a:srgbClr val="FF0000"/>
                </a:solidFill>
              </a:rPr>
              <a:t>なしで</a:t>
            </a:r>
            <a:r>
              <a:rPr lang="ja-JP" altLang="en-US" sz="2300" dirty="0" smtClean="0"/>
              <a:t>変更した設定が上手く適用されるのか観る。</a:t>
            </a:r>
            <a:r>
              <a:rPr lang="en-US" altLang="ja-JP" sz="2300" dirty="0" smtClean="0"/>
              <a:t/>
            </a:r>
            <a:br>
              <a:rPr lang="en-US" altLang="ja-JP" sz="2300" dirty="0" smtClean="0"/>
            </a:br>
            <a:r>
              <a:rPr lang="en-US" altLang="ja-JP" sz="2300" dirty="0" smtClean="0"/>
              <a:t/>
            </a:r>
            <a:br>
              <a:rPr lang="en-US" altLang="ja-JP" sz="2300" dirty="0" smtClean="0"/>
            </a:br>
            <a:r>
              <a:rPr lang="ja-JP" altLang="en-US" sz="2300" dirty="0" smtClean="0"/>
              <a:t>実験で使ったプログラム：</a:t>
            </a:r>
            <a:endParaRPr lang="en-US" altLang="ja-JP" sz="2300" dirty="0" smtClean="0"/>
          </a:p>
        </p:txBody>
      </p:sp>
      <p:graphicFrame>
        <p:nvGraphicFramePr>
          <p:cNvPr id="3" name="表 2"/>
          <p:cNvGraphicFramePr>
            <a:graphicFrameLocks noGrp="1"/>
          </p:cNvGraphicFramePr>
          <p:nvPr>
            <p:extLst/>
          </p:nvPr>
        </p:nvGraphicFramePr>
        <p:xfrm>
          <a:off x="1320870" y="4441732"/>
          <a:ext cx="6096000" cy="64008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val="729612094"/>
                    </a:ext>
                  </a:extLst>
                </a:gridCol>
              </a:tblGrid>
              <a:tr h="370840">
                <a:tc>
                  <a:txBody>
                    <a:bodyPr/>
                    <a:lstStyle/>
                    <a:p>
                      <a:r>
                        <a:rPr kumimoji="1" lang="en-US" altLang="ja-JP" dirty="0" smtClean="0">
                          <a:solidFill>
                            <a:schemeClr val="tx1"/>
                          </a:solidFill>
                        </a:rPr>
                        <a:t>import </a:t>
                      </a:r>
                      <a:r>
                        <a:rPr kumimoji="1" lang="en-US" altLang="ja-JP" dirty="0" err="1" smtClean="0">
                          <a:solidFill>
                            <a:schemeClr val="tx1"/>
                          </a:solidFill>
                        </a:rPr>
                        <a:t>subprocess</a:t>
                      </a:r>
                      <a:endParaRPr kumimoji="1" lang="en-US" altLang="ja-JP" dirty="0" smtClean="0">
                        <a:solidFill>
                          <a:schemeClr val="tx1"/>
                        </a:solidFill>
                      </a:endParaRPr>
                    </a:p>
                    <a:p>
                      <a:r>
                        <a:rPr kumimoji="1" lang="en-US" altLang="ja-JP" dirty="0" err="1" smtClean="0">
                          <a:solidFill>
                            <a:schemeClr val="tx1"/>
                          </a:solidFill>
                        </a:rPr>
                        <a:t>subprocess.run</a:t>
                      </a:r>
                      <a:r>
                        <a:rPr kumimoji="1" lang="en-US" altLang="ja-JP" dirty="0" smtClean="0">
                          <a:solidFill>
                            <a:schemeClr val="tx1"/>
                          </a:solidFill>
                        </a:rPr>
                        <a:t>(['/home/pi/tools/nginxreload.sh'])</a:t>
                      </a:r>
                      <a:endParaRPr kumimoji="1" lang="ja-JP"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2217062"/>
                  </a:ext>
                </a:extLst>
              </a:tr>
            </a:tbl>
          </a:graphicData>
        </a:graphic>
      </p:graphicFrame>
      <p:sp>
        <p:nvSpPr>
          <p:cNvPr id="11" name="テキスト ボックス 10"/>
          <p:cNvSpPr txBox="1"/>
          <p:nvPr/>
        </p:nvSpPr>
        <p:spPr>
          <a:xfrm>
            <a:off x="3673784" y="4104042"/>
            <a:ext cx="1066959" cy="369332"/>
          </a:xfrm>
          <a:prstGeom prst="rect">
            <a:avLst/>
          </a:prstGeom>
          <a:noFill/>
        </p:spPr>
        <p:txBody>
          <a:bodyPr wrap="none" rtlCol="0">
            <a:spAutoFit/>
          </a:bodyPr>
          <a:lstStyle/>
          <a:p>
            <a:r>
              <a:rPr lang="en-US" altLang="ja-JP" dirty="0" smtClean="0"/>
              <a:t>reload.py</a:t>
            </a:r>
            <a:endParaRPr lang="en-US" altLang="ja-JP" dirty="0"/>
          </a:p>
        </p:txBody>
      </p:sp>
      <p:graphicFrame>
        <p:nvGraphicFramePr>
          <p:cNvPr id="12" name="表 11"/>
          <p:cNvGraphicFramePr>
            <a:graphicFrameLocks noGrp="1"/>
          </p:cNvGraphicFramePr>
          <p:nvPr>
            <p:extLst/>
          </p:nvPr>
        </p:nvGraphicFramePr>
        <p:xfrm>
          <a:off x="1320074" y="5532312"/>
          <a:ext cx="6096000" cy="91440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val="729612094"/>
                    </a:ext>
                  </a:extLst>
                </a:gridCol>
              </a:tblGrid>
              <a:tr h="370840">
                <a:tc>
                  <a:txBody>
                    <a:bodyPr/>
                    <a:lstStyle/>
                    <a:p>
                      <a:r>
                        <a:rPr kumimoji="1" lang="en-US" altLang="ja-JP" dirty="0" smtClean="0">
                          <a:solidFill>
                            <a:schemeClr val="tx1"/>
                          </a:solidFill>
                        </a:rPr>
                        <a:t>#! /bin/</a:t>
                      </a:r>
                      <a:r>
                        <a:rPr kumimoji="1" lang="en-US" altLang="ja-JP" dirty="0" err="1" smtClean="0">
                          <a:solidFill>
                            <a:schemeClr val="tx1"/>
                          </a:solidFill>
                        </a:rPr>
                        <a:t>sh</a:t>
                      </a:r>
                      <a:endParaRPr kumimoji="1" lang="en-US" altLang="ja-JP" dirty="0" smtClean="0">
                        <a:solidFill>
                          <a:schemeClr val="tx1"/>
                        </a:solidFill>
                      </a:endParaRPr>
                    </a:p>
                    <a:p>
                      <a:r>
                        <a:rPr kumimoji="1" lang="en-US" altLang="ja-JP" dirty="0" err="1" smtClean="0">
                          <a:solidFill>
                            <a:schemeClr val="tx1"/>
                          </a:solidFill>
                        </a:rPr>
                        <a:t>sudo</a:t>
                      </a:r>
                      <a:r>
                        <a:rPr kumimoji="1" lang="en-US" altLang="ja-JP" dirty="0" smtClean="0">
                          <a:solidFill>
                            <a:schemeClr val="tx1"/>
                          </a:solidFill>
                        </a:rPr>
                        <a:t> </a:t>
                      </a:r>
                      <a:r>
                        <a:rPr kumimoji="1" lang="en-US" altLang="ja-JP" dirty="0" err="1" smtClean="0">
                          <a:solidFill>
                            <a:schemeClr val="tx1"/>
                          </a:solidFill>
                        </a:rPr>
                        <a:t>systemctl</a:t>
                      </a:r>
                      <a:r>
                        <a:rPr kumimoji="1" lang="en-US" altLang="ja-JP" dirty="0" smtClean="0">
                          <a:solidFill>
                            <a:schemeClr val="tx1"/>
                          </a:solidFill>
                        </a:rPr>
                        <a:t> reload </a:t>
                      </a:r>
                      <a:r>
                        <a:rPr kumimoji="1" lang="en-US" altLang="ja-JP" dirty="0" err="1" smtClean="0">
                          <a:solidFill>
                            <a:schemeClr val="tx1"/>
                          </a:solidFill>
                        </a:rPr>
                        <a:t>nginx</a:t>
                      </a:r>
                      <a:endParaRPr kumimoji="1" lang="en-US" altLang="ja-JP" dirty="0" smtClean="0">
                        <a:solidFill>
                          <a:schemeClr val="tx1"/>
                        </a:solidFill>
                      </a:endParaRPr>
                    </a:p>
                    <a:p>
                      <a:r>
                        <a:rPr kumimoji="1" lang="en-US" altLang="ja-JP" dirty="0" smtClean="0">
                          <a:solidFill>
                            <a:schemeClr val="tx1"/>
                          </a:solidFill>
                        </a:rPr>
                        <a:t>exit 0</a:t>
                      </a:r>
                      <a:endParaRPr kumimoji="1" lang="ja-JP"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2217062"/>
                  </a:ext>
                </a:extLst>
              </a:tr>
            </a:tbl>
          </a:graphicData>
        </a:graphic>
      </p:graphicFrame>
      <p:sp>
        <p:nvSpPr>
          <p:cNvPr id="13" name="テキスト ボックス 12"/>
          <p:cNvSpPr txBox="1"/>
          <p:nvPr/>
        </p:nvSpPr>
        <p:spPr>
          <a:xfrm>
            <a:off x="3583975" y="5167187"/>
            <a:ext cx="1569789" cy="369332"/>
          </a:xfrm>
          <a:prstGeom prst="rect">
            <a:avLst/>
          </a:prstGeom>
          <a:noFill/>
        </p:spPr>
        <p:txBody>
          <a:bodyPr wrap="none" rtlCol="0">
            <a:spAutoFit/>
          </a:bodyPr>
          <a:lstStyle/>
          <a:p>
            <a:r>
              <a:rPr lang="en-US" altLang="ja-JP" dirty="0" smtClean="0"/>
              <a:t>nginxreload.py</a:t>
            </a:r>
            <a:endParaRPr lang="en-US" altLang="ja-JP" dirty="0"/>
          </a:p>
        </p:txBody>
      </p:sp>
      <p:sp>
        <p:nvSpPr>
          <p:cNvPr id="14" name="角丸四角形吹き出し 13"/>
          <p:cNvSpPr/>
          <p:nvPr/>
        </p:nvSpPr>
        <p:spPr>
          <a:xfrm>
            <a:off x="5310242" y="3793643"/>
            <a:ext cx="3506764" cy="679731"/>
          </a:xfrm>
          <a:prstGeom prst="wedgeRoundRectCallout">
            <a:avLst>
              <a:gd name="adj1" fmla="val -36294"/>
              <a:gd name="adj2" fmla="val 92262"/>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dirty="0" smtClean="0"/>
              <a:t>ラズパイの中にある</a:t>
            </a:r>
            <a:r>
              <a:rPr kumimoji="1" lang="en-US" altLang="ja-JP" dirty="0" err="1" smtClean="0"/>
              <a:t>nginx</a:t>
            </a:r>
            <a:r>
              <a:rPr kumimoji="1" lang="ja-JP" altLang="en-US" dirty="0" smtClean="0"/>
              <a:t>を</a:t>
            </a:r>
            <a:r>
              <a:rPr kumimoji="1" lang="en-US" altLang="ja-JP" dirty="0" smtClean="0"/>
              <a:t>Python</a:t>
            </a:r>
            <a:r>
              <a:rPr kumimoji="1" lang="ja-JP" altLang="en-US" dirty="0" smtClean="0"/>
              <a:t>を使い</a:t>
            </a:r>
            <a:r>
              <a:rPr kumimoji="1" lang="en-US" altLang="ja-JP" dirty="0" smtClean="0"/>
              <a:t>reload</a:t>
            </a:r>
            <a:r>
              <a:rPr kumimoji="1" lang="ja-JP" altLang="en-US" dirty="0" smtClean="0"/>
              <a:t>する。</a:t>
            </a:r>
            <a:endParaRPr kumimoji="1" lang="ja-JP" altLang="en-US" dirty="0"/>
          </a:p>
        </p:txBody>
      </p:sp>
      <p:sp>
        <p:nvSpPr>
          <p:cNvPr id="15" name="角丸四角形吹き出し 14"/>
          <p:cNvSpPr/>
          <p:nvPr/>
        </p:nvSpPr>
        <p:spPr>
          <a:xfrm>
            <a:off x="5278890" y="5207727"/>
            <a:ext cx="3506764" cy="1001697"/>
          </a:xfrm>
          <a:prstGeom prst="wedgeRoundRectCallout">
            <a:avLst>
              <a:gd name="adj1" fmla="val -73215"/>
              <a:gd name="adj2" fmla="val 36522"/>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dirty="0" smtClean="0"/>
              <a:t>直接</a:t>
            </a:r>
            <a:r>
              <a:rPr kumimoji="1" lang="en-US" altLang="ja-JP" dirty="0" smtClean="0"/>
              <a:t>Python</a:t>
            </a:r>
            <a:r>
              <a:rPr kumimoji="1" lang="ja-JP" altLang="en-US" dirty="0" smtClean="0"/>
              <a:t>で</a:t>
            </a:r>
            <a:r>
              <a:rPr kumimoji="1" lang="en-US" altLang="ja-JP" dirty="0" smtClean="0"/>
              <a:t>reload</a:t>
            </a:r>
            <a:r>
              <a:rPr kumimoji="1" lang="ja-JP" altLang="en-US" dirty="0" smtClean="0"/>
              <a:t>を命令すると上手くいかなかったのでシェルを作った。</a:t>
            </a:r>
            <a:endParaRPr kumimoji="1" lang="ja-JP" altLang="en-US" dirty="0"/>
          </a:p>
        </p:txBody>
      </p:sp>
    </p:spTree>
    <p:extLst>
      <p:ext uri="{BB962C8B-B14F-4D97-AF65-F5344CB8AC3E}">
        <p14:creationId xmlns:p14="http://schemas.microsoft.com/office/powerpoint/2010/main" val="416749920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25</a:t>
            </a:fld>
            <a:endParaRPr kumimoji="1" lang="ja-JP" altLang="en-US"/>
          </a:p>
        </p:txBody>
      </p:sp>
      <p:sp>
        <p:nvSpPr>
          <p:cNvPr id="6" name="タイトル 1"/>
          <p:cNvSpPr>
            <a:spLocks noGrp="1"/>
          </p:cNvSpPr>
          <p:nvPr>
            <p:ph type="title"/>
          </p:nvPr>
        </p:nvSpPr>
        <p:spPr>
          <a:xfrm>
            <a:off x="358346" y="182563"/>
            <a:ext cx="8157004" cy="1325563"/>
          </a:xfrm>
        </p:spPr>
        <p:txBody>
          <a:bodyPr>
            <a:normAutofit/>
          </a:bodyPr>
          <a:lstStyle/>
          <a:p>
            <a:r>
              <a:rPr lang="ja-JP" altLang="en-US" sz="3200" dirty="0" smtClean="0"/>
              <a:t>再起動なしで</a:t>
            </a:r>
            <a:r>
              <a:rPr lang="en-US" altLang="ja-JP" sz="3200" dirty="0" smtClean="0"/>
              <a:t>NGINX</a:t>
            </a:r>
            <a:r>
              <a:rPr lang="ja-JP" altLang="en-US" sz="3200" dirty="0" smtClean="0"/>
              <a:t>に設定を適用させる</a:t>
            </a:r>
            <a:endParaRPr kumimoji="1" lang="ja-JP" altLang="en-US" sz="32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pic>
        <p:nvPicPr>
          <p:cNvPr id="16" name="Produc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9744" y="1245561"/>
            <a:ext cx="8761293" cy="4928227"/>
          </a:xfrm>
          <a:prstGeom prst="rect">
            <a:avLst/>
          </a:prstGeom>
        </p:spPr>
      </p:pic>
    </p:spTree>
    <p:extLst>
      <p:ext uri="{BB962C8B-B14F-4D97-AF65-F5344CB8AC3E}">
        <p14:creationId xmlns:p14="http://schemas.microsoft.com/office/powerpoint/2010/main" val="4016056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6"/>
                                        </p:tgtEl>
                                      </p:cBhvr>
                                    </p:cmd>
                                  </p:childTnLst>
                                </p:cTn>
                              </p:par>
                            </p:childTnLst>
                          </p:cTn>
                        </p:par>
                      </p:childTnLst>
                    </p:cTn>
                  </p:par>
                </p:childTnLst>
              </p:cTn>
              <p:nextCondLst>
                <p:cond evt="onClick" delay="0">
                  <p:tgtEl>
                    <p:spTgt spid="16"/>
                  </p:tgtEl>
                </p:cond>
              </p:nextCondLst>
            </p:seq>
            <p:video>
              <p:cMediaNode vol="80000">
                <p:cTn id="7" fill="hold" display="0">
                  <p:stCondLst>
                    <p:cond delay="indefinite"/>
                  </p:stCondLst>
                </p:cTn>
                <p:tgtEl>
                  <p:spTgt spid="16"/>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lstStyle/>
          <a:p>
            <a:r>
              <a:rPr kumimoji="1" lang="ja-JP" altLang="en-US" dirty="0" smtClean="0"/>
              <a:t>ロードバランサの割り振り方法</a:t>
            </a:r>
            <a:endParaRPr kumimoji="1" lang="ja-JP" altLang="en-US" dirty="0"/>
          </a:p>
        </p:txBody>
      </p:sp>
      <p:sp>
        <p:nvSpPr>
          <p:cNvPr id="3" name="コンテンツ プレースホルダー 2"/>
          <p:cNvSpPr>
            <a:spLocks noGrp="1"/>
          </p:cNvSpPr>
          <p:nvPr>
            <p:ph idx="1"/>
          </p:nvPr>
        </p:nvSpPr>
        <p:spPr>
          <a:xfrm>
            <a:off x="499441" y="1357268"/>
            <a:ext cx="8015909" cy="5364208"/>
          </a:xfrm>
        </p:spPr>
        <p:txBody>
          <a:bodyPr>
            <a:noAutofit/>
          </a:bodyPr>
          <a:lstStyle/>
          <a:p>
            <a:pPr marL="0" indent="0">
              <a:buNone/>
            </a:pPr>
            <a:r>
              <a:rPr lang="ja-JP" altLang="en-US" sz="2200" dirty="0" smtClean="0"/>
              <a:t>＜候補１＞</a:t>
            </a:r>
            <a:endParaRPr lang="en-US" altLang="ja-JP" sz="2200" dirty="0" smtClean="0"/>
          </a:p>
          <a:p>
            <a:pPr marL="0" indent="0">
              <a:buNone/>
            </a:pPr>
            <a:r>
              <a:rPr lang="ja-JP" altLang="en-US" sz="2200" dirty="0" smtClean="0"/>
              <a:t>基本的に空いてる場所に割り振る（最小接続）</a:t>
            </a:r>
            <a:r>
              <a:rPr lang="en-US" altLang="ja-JP" sz="2200" dirty="0"/>
              <a:t/>
            </a:r>
            <a:br>
              <a:rPr lang="en-US" altLang="ja-JP" sz="2200" dirty="0"/>
            </a:br>
            <a:r>
              <a:rPr lang="ja-JP" altLang="en-US" sz="2200" dirty="0" smtClean="0"/>
              <a:t>　　　　　　　　　　　　　　　　↓</a:t>
            </a:r>
            <a:r>
              <a:rPr lang="en-US" altLang="ja-JP" sz="2200" dirty="0" smtClean="0"/>
              <a:t/>
            </a:r>
            <a:br>
              <a:rPr lang="en-US" altLang="ja-JP" sz="2200" dirty="0" smtClean="0"/>
            </a:br>
            <a:r>
              <a:rPr lang="ja-JP" altLang="en-US" sz="2200" dirty="0" smtClean="0"/>
              <a:t>極端に遅いサーバ（</a:t>
            </a:r>
            <a:r>
              <a:rPr lang="en-US" altLang="ja-JP" sz="2200" dirty="0" smtClean="0"/>
              <a:t>D</a:t>
            </a:r>
            <a:r>
              <a:rPr lang="ja-JP" altLang="en-US" sz="2200" dirty="0" smtClean="0"/>
              <a:t>評価サーバ）が現れたら重みを下げる</a:t>
            </a:r>
            <a:r>
              <a:rPr lang="en-US" altLang="ja-JP" sz="2200" dirty="0" smtClean="0"/>
              <a:t/>
            </a:r>
            <a:br>
              <a:rPr lang="en-US" altLang="ja-JP" sz="2200" dirty="0" smtClean="0"/>
            </a:br>
            <a:endParaRPr lang="en-US" altLang="ja-JP" sz="2200" dirty="0" smtClean="0"/>
          </a:p>
          <a:p>
            <a:pPr marL="0" indent="0">
              <a:buNone/>
            </a:pPr>
            <a:r>
              <a:rPr lang="ja-JP" altLang="en-US" sz="2200" dirty="0" smtClean="0"/>
              <a:t>＜候補２＞</a:t>
            </a:r>
            <a:endParaRPr lang="en-US" altLang="ja-JP" sz="2200" dirty="0" smtClean="0"/>
          </a:p>
          <a:p>
            <a:pPr marL="0" indent="0">
              <a:buNone/>
            </a:pPr>
            <a:r>
              <a:rPr lang="ja-JP" altLang="en-US" sz="2200" dirty="0" smtClean="0"/>
              <a:t>ラズパイ３台すべての平均と</a:t>
            </a:r>
            <a:r>
              <a:rPr lang="en-US" altLang="ja-JP" sz="2200" dirty="0" smtClean="0"/>
              <a:t>1</a:t>
            </a:r>
            <a:r>
              <a:rPr lang="ja-JP" altLang="en-US" sz="2200" dirty="0" smtClean="0"/>
              <a:t>台の平均を比べて</a:t>
            </a:r>
            <a:r>
              <a:rPr lang="en-US" altLang="ja-JP" sz="2200" dirty="0" smtClean="0"/>
              <a:t/>
            </a:r>
            <a:br>
              <a:rPr lang="en-US" altLang="ja-JP" sz="2200" dirty="0" smtClean="0"/>
            </a:br>
            <a:r>
              <a:rPr lang="ja-JP" altLang="en-US" sz="2200" dirty="0" smtClean="0"/>
              <a:t>低ければ優先度を下げる案</a:t>
            </a:r>
            <a:endParaRPr lang="en-US" altLang="ja-JP" sz="2200" dirty="0" smtClean="0"/>
          </a:p>
          <a:p>
            <a:pPr marL="0" indent="0">
              <a:buNone/>
            </a:pPr>
            <a:endParaRPr lang="en-US" altLang="ja-JP" sz="2200" dirty="0"/>
          </a:p>
          <a:p>
            <a:pPr marL="0" indent="0">
              <a:buNone/>
            </a:pPr>
            <a:r>
              <a:rPr lang="ja-JP" altLang="en-US" sz="2200" dirty="0" smtClean="0"/>
              <a:t>＜候補３＞</a:t>
            </a:r>
            <a:endParaRPr lang="en-US" altLang="ja-JP" sz="2200" dirty="0" smtClean="0"/>
          </a:p>
          <a:p>
            <a:pPr marL="0" indent="0">
              <a:buNone/>
            </a:pPr>
            <a:r>
              <a:rPr lang="ja-JP" altLang="en-US" sz="2200" dirty="0"/>
              <a:t>目的</a:t>
            </a:r>
            <a:r>
              <a:rPr lang="ja-JP" altLang="en-US" sz="2200" dirty="0" smtClean="0"/>
              <a:t>はユーザを速いサーバへ届けること</a:t>
            </a:r>
            <a:r>
              <a:rPr lang="ja-JP" altLang="en-US" sz="2200" dirty="0" smtClean="0"/>
              <a:t>。</a:t>
            </a:r>
            <a:endParaRPr lang="en-US" altLang="ja-JP" sz="2200" dirty="0"/>
          </a:p>
          <a:p>
            <a:pPr marL="0" indent="0">
              <a:buNone/>
            </a:pPr>
            <a:r>
              <a:rPr lang="en-US" altLang="ja-JP" sz="2200" dirty="0" smtClean="0"/>
              <a:t>			</a:t>
            </a:r>
            <a:r>
              <a:rPr lang="ja-JP" altLang="en-US" sz="2200" dirty="0" smtClean="0"/>
              <a:t>↓</a:t>
            </a:r>
            <a:r>
              <a:rPr lang="en-US" altLang="ja-JP" sz="2200" dirty="0" smtClean="0"/>
              <a:t/>
            </a:r>
            <a:br>
              <a:rPr lang="en-US" altLang="ja-JP" sz="2200" dirty="0" smtClean="0"/>
            </a:br>
            <a:r>
              <a:rPr lang="ja-JP" altLang="en-US" sz="2200" dirty="0" smtClean="0"/>
              <a:t>優先してＡ評価サーバへ送り続ける。大量のリクエストでＡ評価がＢ評価になってしまったら、次に評価が高いサーバへ送る。</a:t>
            </a:r>
            <a:endParaRPr lang="en-US" altLang="ja-JP" sz="2200" dirty="0" smtClean="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3</a:t>
            </a:fld>
            <a:endParaRPr kumimoji="1" lang="ja-JP" altLang="en-US"/>
          </a:p>
        </p:txBody>
      </p:sp>
    </p:spTree>
    <p:extLst>
      <p:ext uri="{BB962C8B-B14F-4D97-AF65-F5344CB8AC3E}">
        <p14:creationId xmlns:p14="http://schemas.microsoft.com/office/powerpoint/2010/main" val="33966759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normAutofit/>
          </a:bodyPr>
          <a:lstStyle/>
          <a:p>
            <a:r>
              <a:rPr lang="en-US" altLang="ja-JP" sz="3600" dirty="0"/>
              <a:t>NGINX</a:t>
            </a:r>
            <a:r>
              <a:rPr lang="ja-JP" altLang="ja-JP" sz="3600" dirty="0"/>
              <a:t>コンフィグ重みづけ</a:t>
            </a:r>
            <a:r>
              <a:rPr lang="ja-JP" altLang="ja-JP" sz="3600" dirty="0" smtClean="0"/>
              <a:t>の</a:t>
            </a:r>
            <a:r>
              <a:rPr lang="ja-JP" altLang="en-US" sz="3600" dirty="0" smtClean="0"/>
              <a:t>追加</a:t>
            </a:r>
            <a:r>
              <a:rPr lang="ja-JP" altLang="ja-JP" sz="3600" dirty="0" smtClean="0"/>
              <a:t>検証</a:t>
            </a:r>
            <a:endParaRPr lang="ja-JP" altLang="ja-JP" sz="3200" dirty="0"/>
          </a:p>
        </p:txBody>
      </p:sp>
      <p:sp>
        <p:nvSpPr>
          <p:cNvPr id="3" name="コンテンツ プレースホルダー 2"/>
          <p:cNvSpPr>
            <a:spLocks noGrp="1"/>
          </p:cNvSpPr>
          <p:nvPr>
            <p:ph idx="1"/>
          </p:nvPr>
        </p:nvSpPr>
        <p:spPr>
          <a:xfrm>
            <a:off x="499441" y="1291650"/>
            <a:ext cx="8015909" cy="4999083"/>
          </a:xfrm>
        </p:spPr>
        <p:txBody>
          <a:bodyPr>
            <a:noAutofit/>
          </a:bodyPr>
          <a:lstStyle/>
          <a:p>
            <a:pPr marL="0" indent="0">
              <a:buNone/>
            </a:pPr>
            <a:endParaRPr lang="ja-JP" altLang="ja-JP" sz="2400" dirty="0"/>
          </a:p>
          <a:p>
            <a:r>
              <a:rPr lang="ja-JP" altLang="ja-JP" dirty="0" smtClean="0"/>
              <a:t>すべて</a:t>
            </a:r>
            <a:r>
              <a:rPr lang="ja-JP" altLang="ja-JP" dirty="0"/>
              <a:t>の重みが等しかった場合どうなるの</a:t>
            </a:r>
            <a:r>
              <a:rPr lang="ja-JP" altLang="ja-JP" dirty="0" smtClean="0"/>
              <a:t>か</a:t>
            </a:r>
            <a:endParaRPr lang="en-US" altLang="ja-JP" dirty="0" smtClean="0"/>
          </a:p>
          <a:p>
            <a:endParaRPr lang="en-US" altLang="ja-JP" sz="2000" dirty="0"/>
          </a:p>
          <a:p>
            <a:pPr marL="0" indent="0">
              <a:buNone/>
            </a:pPr>
            <a:r>
              <a:rPr lang="ja-JP" altLang="en-US" sz="2000" dirty="0" smtClean="0"/>
              <a:t>８１</a:t>
            </a:r>
            <a:r>
              <a:rPr lang="ja-JP" altLang="en-US" sz="2000" dirty="0"/>
              <a:t>サーバ：重み１</a:t>
            </a:r>
            <a:endParaRPr lang="en-US" altLang="ja-JP" sz="2000" dirty="0" smtClean="0"/>
          </a:p>
          <a:p>
            <a:pPr marL="0" indent="0">
              <a:buNone/>
            </a:pPr>
            <a:r>
              <a:rPr lang="ja-JP" altLang="en-US" sz="2000" dirty="0" smtClean="0"/>
              <a:t>８２サーバ：重み１</a:t>
            </a:r>
            <a:endParaRPr lang="en-US" altLang="ja-JP" sz="2000" dirty="0" smtClean="0"/>
          </a:p>
          <a:p>
            <a:pPr marL="0" indent="0">
              <a:buNone/>
            </a:pPr>
            <a:r>
              <a:rPr lang="ja-JP" altLang="en-US" sz="2000" dirty="0" smtClean="0"/>
              <a:t>８３サーバ：重み１</a:t>
            </a:r>
            <a:endParaRPr lang="en-US" altLang="ja-JP" sz="2000" dirty="0" smtClean="0"/>
          </a:p>
          <a:p>
            <a:endParaRPr lang="en-US" altLang="ja-JP" sz="2000" dirty="0" smtClean="0"/>
          </a:p>
          <a:p>
            <a:pPr marL="0" indent="0">
              <a:buNone/>
            </a:pPr>
            <a:r>
              <a:rPr lang="ja-JP" altLang="en-US" sz="2000" dirty="0" smtClean="0"/>
              <a:t>表示順序</a:t>
            </a:r>
            <a:endParaRPr lang="en-US" altLang="ja-JP" sz="2000" dirty="0" smtClean="0"/>
          </a:p>
          <a:p>
            <a:pPr marL="0" indent="0">
              <a:buNone/>
            </a:pPr>
            <a:r>
              <a:rPr lang="en-US" altLang="ja-JP" sz="2000" b="1" dirty="0" smtClean="0"/>
              <a:t>81/82/83/</a:t>
            </a:r>
            <a:r>
              <a:rPr lang="en-US" altLang="ja-JP" sz="2000" dirty="0" smtClean="0"/>
              <a:t>81/82/83/81/82/83/81/82/83…</a:t>
            </a:r>
          </a:p>
          <a:p>
            <a:pPr marL="0" indent="0">
              <a:buNone/>
            </a:pPr>
            <a:r>
              <a:rPr lang="en-US" altLang="ja-JP" sz="2000" dirty="0" smtClean="0"/>
              <a:t/>
            </a:r>
            <a:br>
              <a:rPr lang="en-US" altLang="ja-JP" sz="2000" dirty="0" smtClean="0"/>
            </a:br>
            <a:r>
              <a:rPr lang="ja-JP" altLang="en-US" sz="2000" dirty="0"/>
              <a:t>所見</a:t>
            </a:r>
            <a:endParaRPr lang="en-US" altLang="ja-JP" sz="2000" dirty="0" smtClean="0"/>
          </a:p>
          <a:p>
            <a:pPr marL="0" indent="0">
              <a:buNone/>
            </a:pPr>
            <a:r>
              <a:rPr lang="ja-JP" altLang="en-US" sz="2000" dirty="0" smtClean="0"/>
              <a:t>同一の重みの場合、最初に設定したサーバから実行される。</a:t>
            </a:r>
            <a:endParaRPr lang="en-US" altLang="ja-JP" sz="2000" dirty="0"/>
          </a:p>
          <a:p>
            <a:endParaRPr lang="en-US" altLang="ja-JP" sz="2000"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4</a:t>
            </a:fld>
            <a:endParaRPr kumimoji="1" lang="ja-JP" altLang="en-US"/>
          </a:p>
        </p:txBody>
      </p:sp>
    </p:spTree>
    <p:extLst>
      <p:ext uri="{BB962C8B-B14F-4D97-AF65-F5344CB8AC3E}">
        <p14:creationId xmlns:p14="http://schemas.microsoft.com/office/powerpoint/2010/main" val="40515494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normAutofit/>
          </a:bodyPr>
          <a:lstStyle/>
          <a:p>
            <a:r>
              <a:rPr lang="en-US" altLang="ja-JP" sz="3600" dirty="0"/>
              <a:t>NGINX</a:t>
            </a:r>
            <a:r>
              <a:rPr lang="ja-JP" altLang="ja-JP" sz="3600" dirty="0"/>
              <a:t>コンフィグ重みづけ</a:t>
            </a:r>
            <a:r>
              <a:rPr lang="ja-JP" altLang="ja-JP" sz="3600" dirty="0" smtClean="0"/>
              <a:t>の</a:t>
            </a:r>
            <a:r>
              <a:rPr lang="ja-JP" altLang="en-US" sz="3600" dirty="0" smtClean="0"/>
              <a:t>追加</a:t>
            </a:r>
            <a:r>
              <a:rPr lang="ja-JP" altLang="ja-JP" sz="3600" dirty="0" smtClean="0"/>
              <a:t>検証</a:t>
            </a:r>
            <a:endParaRPr lang="ja-JP" altLang="ja-JP" sz="3200" dirty="0"/>
          </a:p>
        </p:txBody>
      </p:sp>
      <p:sp>
        <p:nvSpPr>
          <p:cNvPr id="3" name="コンテンツ プレースホルダー 2"/>
          <p:cNvSpPr>
            <a:spLocks noGrp="1"/>
          </p:cNvSpPr>
          <p:nvPr>
            <p:ph idx="1"/>
          </p:nvPr>
        </p:nvSpPr>
        <p:spPr>
          <a:xfrm>
            <a:off x="499441" y="1283183"/>
            <a:ext cx="8015909" cy="5438293"/>
          </a:xfrm>
        </p:spPr>
        <p:txBody>
          <a:bodyPr>
            <a:noAutofit/>
          </a:bodyPr>
          <a:lstStyle/>
          <a:p>
            <a:pPr marL="0" indent="0">
              <a:buNone/>
            </a:pPr>
            <a:r>
              <a:rPr lang="ja-JP" altLang="en-US" sz="1800" dirty="0" smtClean="0"/>
              <a:t>８１</a:t>
            </a:r>
            <a:r>
              <a:rPr lang="ja-JP" altLang="en-US" sz="1800" dirty="0"/>
              <a:t>サーバ：重み３</a:t>
            </a:r>
            <a:endParaRPr lang="en-US" altLang="ja-JP" sz="1800" dirty="0"/>
          </a:p>
          <a:p>
            <a:pPr marL="0" indent="0">
              <a:buNone/>
            </a:pPr>
            <a:r>
              <a:rPr lang="ja-JP" altLang="en-US" sz="1800" dirty="0"/>
              <a:t>８２サーバ：</a:t>
            </a:r>
            <a:r>
              <a:rPr lang="ja-JP" altLang="en-US" sz="1800" dirty="0" smtClean="0"/>
              <a:t>重み</a:t>
            </a:r>
            <a:r>
              <a:rPr lang="ja-JP" altLang="en-US" sz="1800" dirty="0"/>
              <a:t>３</a:t>
            </a:r>
            <a:endParaRPr lang="en-US" altLang="ja-JP" sz="1800" dirty="0"/>
          </a:p>
          <a:p>
            <a:pPr marL="0" indent="0">
              <a:buNone/>
            </a:pPr>
            <a:r>
              <a:rPr lang="ja-JP" altLang="en-US" sz="1800" dirty="0"/>
              <a:t>８３サーバ：重み</a:t>
            </a:r>
            <a:r>
              <a:rPr lang="ja-JP" altLang="en-US" sz="1800" dirty="0" smtClean="0"/>
              <a:t>１</a:t>
            </a:r>
            <a:endParaRPr lang="en-US" altLang="ja-JP" sz="1800" dirty="0"/>
          </a:p>
          <a:p>
            <a:pPr marL="0" indent="0">
              <a:buNone/>
            </a:pPr>
            <a:r>
              <a:rPr lang="ja-JP" altLang="en-US" sz="1800" dirty="0" smtClean="0"/>
              <a:t>表示</a:t>
            </a:r>
            <a:r>
              <a:rPr lang="ja-JP" altLang="en-US" sz="1800" dirty="0"/>
              <a:t>順序</a:t>
            </a:r>
            <a:endParaRPr lang="en-US" altLang="ja-JP" sz="1800" dirty="0"/>
          </a:p>
          <a:p>
            <a:pPr marL="0" indent="0">
              <a:buNone/>
            </a:pPr>
            <a:r>
              <a:rPr lang="en-US" altLang="ja-JP" sz="1800" b="1" dirty="0" smtClean="0"/>
              <a:t>81/82/81/82/81/82/</a:t>
            </a:r>
            <a:r>
              <a:rPr lang="en-US" altLang="ja-JP" sz="1800" b="1" dirty="0" smtClean="0">
                <a:solidFill>
                  <a:srgbClr val="FF0000"/>
                </a:solidFill>
              </a:rPr>
              <a:t>83</a:t>
            </a:r>
            <a:r>
              <a:rPr lang="en-US" altLang="ja-JP" sz="1800" dirty="0" smtClean="0"/>
              <a:t>/</a:t>
            </a:r>
            <a:r>
              <a:rPr lang="en-US" altLang="ja-JP" sz="1800" dirty="0"/>
              <a:t>81/82/81/82/81/82/</a:t>
            </a:r>
            <a:r>
              <a:rPr lang="en-US" altLang="ja-JP" sz="1800" dirty="0">
                <a:solidFill>
                  <a:srgbClr val="FF0000"/>
                </a:solidFill>
              </a:rPr>
              <a:t>83</a:t>
            </a:r>
            <a:r>
              <a:rPr lang="en-US" altLang="ja-JP" sz="1800" dirty="0"/>
              <a:t>/</a:t>
            </a:r>
            <a:r>
              <a:rPr lang="en-US" altLang="ja-JP" sz="1800" dirty="0" smtClean="0"/>
              <a:t>…</a:t>
            </a:r>
            <a:endParaRPr lang="en-US" altLang="ja-JP" sz="1800" dirty="0"/>
          </a:p>
          <a:p>
            <a:pPr marL="0" indent="0">
              <a:buNone/>
            </a:pPr>
            <a:r>
              <a:rPr lang="en-US" altLang="ja-JP" sz="2000" dirty="0" smtClean="0"/>
              <a:t/>
            </a:r>
            <a:br>
              <a:rPr lang="en-US" altLang="ja-JP" sz="2000" dirty="0" smtClean="0"/>
            </a:br>
            <a:r>
              <a:rPr lang="ja-JP" altLang="en-US" sz="2000" dirty="0"/>
              <a:t>所見</a:t>
            </a:r>
            <a:endParaRPr lang="en-US" altLang="ja-JP" sz="2000" dirty="0" smtClean="0"/>
          </a:p>
          <a:p>
            <a:pPr marL="0" indent="0">
              <a:buNone/>
            </a:pPr>
            <a:r>
              <a:rPr lang="en-US" altLang="ja-JP" sz="2000" dirty="0" smtClean="0"/>
              <a:t>81</a:t>
            </a:r>
            <a:r>
              <a:rPr lang="ja-JP" altLang="en-US" sz="2000" dirty="0" err="1" smtClean="0"/>
              <a:t>、</a:t>
            </a:r>
            <a:r>
              <a:rPr lang="en-US" altLang="ja-JP" sz="2000" dirty="0" smtClean="0"/>
              <a:t>82</a:t>
            </a:r>
            <a:r>
              <a:rPr lang="ja-JP" altLang="en-US" sz="2000" dirty="0" smtClean="0"/>
              <a:t>とも同じ重みなのでどちらが先に実行されてもおかしくない。</a:t>
            </a:r>
            <a:endParaRPr lang="en-US" altLang="ja-JP" sz="2000" dirty="0" smtClean="0"/>
          </a:p>
          <a:p>
            <a:pPr marL="0" indent="0">
              <a:buNone/>
            </a:pPr>
            <a:r>
              <a:rPr lang="ja-JP" altLang="en-US" sz="2000" dirty="0" smtClean="0"/>
              <a:t>しかし</a:t>
            </a:r>
            <a:r>
              <a:rPr lang="en-US" altLang="ja-JP" sz="2000" dirty="0" smtClean="0"/>
              <a:t>81</a:t>
            </a:r>
            <a:r>
              <a:rPr lang="ja-JP" altLang="en-US" sz="2000" dirty="0" smtClean="0"/>
              <a:t>の方が先に書かれているので</a:t>
            </a:r>
            <a:r>
              <a:rPr lang="en-US" altLang="ja-JP" sz="2000" dirty="0" smtClean="0"/>
              <a:t>81</a:t>
            </a:r>
            <a:r>
              <a:rPr lang="ja-JP" altLang="en-US" sz="2000" dirty="0" smtClean="0"/>
              <a:t>が実行される。</a:t>
            </a:r>
            <a:endParaRPr lang="en-US" altLang="ja-JP" sz="2000" dirty="0" smtClean="0"/>
          </a:p>
          <a:p>
            <a:pPr marL="0" indent="0">
              <a:buNone/>
            </a:pPr>
            <a:endParaRPr lang="en-US" altLang="ja-JP" sz="2000" dirty="0" smtClean="0"/>
          </a:p>
          <a:p>
            <a:pPr marL="0" indent="0">
              <a:buNone/>
            </a:pPr>
            <a:r>
              <a:rPr lang="ja-JP" altLang="en-US" sz="2000" dirty="0" smtClean="0"/>
              <a:t>赤字を観るとちゃんとサーバ</a:t>
            </a:r>
            <a:r>
              <a:rPr lang="en-US" altLang="ja-JP" sz="2000" dirty="0" smtClean="0"/>
              <a:t>83</a:t>
            </a:r>
            <a:r>
              <a:rPr lang="ja-JP" altLang="en-US" sz="2000" dirty="0"/>
              <a:t>が</a:t>
            </a:r>
            <a:r>
              <a:rPr lang="en-US" altLang="ja-JP" sz="2000" dirty="0" smtClean="0"/>
              <a:t>6</a:t>
            </a:r>
            <a:r>
              <a:rPr lang="ja-JP" altLang="en-US" sz="2000" dirty="0" smtClean="0"/>
              <a:t>回に</a:t>
            </a:r>
            <a:r>
              <a:rPr lang="en-US" altLang="ja-JP" sz="2000" dirty="0" smtClean="0"/>
              <a:t>1</a:t>
            </a:r>
            <a:r>
              <a:rPr lang="ja-JP" altLang="en-US" sz="2000" dirty="0" smtClean="0"/>
              <a:t>回実行されている</a:t>
            </a:r>
            <a:r>
              <a:rPr lang="ja-JP" altLang="en-US" sz="2000" dirty="0"/>
              <a:t>。</a:t>
            </a:r>
            <a:endParaRPr lang="en-US" altLang="ja-JP" sz="2000" dirty="0" smtClean="0"/>
          </a:p>
          <a:p>
            <a:pPr marL="0" indent="0">
              <a:buNone/>
            </a:pPr>
            <a:endParaRPr lang="en-US" altLang="ja-JP" sz="2000"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5</a:t>
            </a:fld>
            <a:endParaRPr kumimoji="1" lang="ja-JP" altLang="en-US"/>
          </a:p>
        </p:txBody>
      </p:sp>
      <p:sp>
        <p:nvSpPr>
          <p:cNvPr id="5" name="楕円 4"/>
          <p:cNvSpPr/>
          <p:nvPr/>
        </p:nvSpPr>
        <p:spPr>
          <a:xfrm>
            <a:off x="2421467" y="1283183"/>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楕円 7"/>
          <p:cNvSpPr/>
          <p:nvPr/>
        </p:nvSpPr>
        <p:spPr>
          <a:xfrm>
            <a:off x="2813142" y="1270484"/>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p:cNvSpPr/>
          <p:nvPr/>
        </p:nvSpPr>
        <p:spPr>
          <a:xfrm>
            <a:off x="3204817" y="1283183"/>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楕円 9"/>
          <p:cNvSpPr/>
          <p:nvPr/>
        </p:nvSpPr>
        <p:spPr>
          <a:xfrm>
            <a:off x="2421467" y="1681116"/>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楕円 10"/>
          <p:cNvSpPr/>
          <p:nvPr/>
        </p:nvSpPr>
        <p:spPr>
          <a:xfrm>
            <a:off x="2813142" y="1681116"/>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楕円 11"/>
          <p:cNvSpPr/>
          <p:nvPr/>
        </p:nvSpPr>
        <p:spPr>
          <a:xfrm>
            <a:off x="3204817" y="1681116"/>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楕円 12"/>
          <p:cNvSpPr/>
          <p:nvPr/>
        </p:nvSpPr>
        <p:spPr>
          <a:xfrm>
            <a:off x="2421467" y="2079049"/>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2432218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lstStyle/>
          <a:p>
            <a:r>
              <a:rPr kumimoji="1" lang="ja-JP" altLang="en-US" dirty="0"/>
              <a:t>研究背景</a:t>
            </a:r>
          </a:p>
        </p:txBody>
      </p:sp>
      <p:sp>
        <p:nvSpPr>
          <p:cNvPr id="3" name="コンテンツ プレースホルダー 2"/>
          <p:cNvSpPr>
            <a:spLocks noGrp="1"/>
          </p:cNvSpPr>
          <p:nvPr>
            <p:ph idx="1"/>
          </p:nvPr>
        </p:nvSpPr>
        <p:spPr>
          <a:xfrm>
            <a:off x="628650" y="1511784"/>
            <a:ext cx="8015909" cy="5325533"/>
          </a:xfrm>
        </p:spPr>
        <p:txBody>
          <a:bodyPr>
            <a:noAutofit/>
          </a:bodyPr>
          <a:lstStyle/>
          <a:p>
            <a:r>
              <a:rPr lang="ja-JP" altLang="en-US" sz="2200" dirty="0"/>
              <a:t>昨今の</a:t>
            </a:r>
            <a:r>
              <a:rPr lang="en-US" altLang="ja-JP" sz="2200" dirty="0"/>
              <a:t>WEB</a:t>
            </a:r>
            <a:r>
              <a:rPr lang="ja-JP" altLang="en-US" sz="2200" dirty="0"/>
              <a:t>ページは電気や水道などと同じく重要なライフラインになりつつある</a:t>
            </a:r>
            <a:r>
              <a:rPr lang="ja-JP" altLang="en-US" sz="2200" dirty="0" smtClean="0"/>
              <a:t>。サービス</a:t>
            </a:r>
            <a:r>
              <a:rPr lang="ja-JP" altLang="en-US" sz="2200" dirty="0"/>
              <a:t>を止めることなく、サーバの保守や修理拡張等が行える</a:t>
            </a:r>
            <a:r>
              <a:rPr lang="ja-JP" altLang="en-US" sz="2200" dirty="0">
                <a:solidFill>
                  <a:srgbClr val="FF0000"/>
                </a:solidFill>
              </a:rPr>
              <a:t>ロードバランサーの需要は</a:t>
            </a:r>
            <a:r>
              <a:rPr lang="ja-JP" altLang="en-US" sz="2200" dirty="0" smtClean="0">
                <a:solidFill>
                  <a:srgbClr val="FF0000"/>
                </a:solidFill>
              </a:rPr>
              <a:t>今後増加</a:t>
            </a:r>
            <a:r>
              <a:rPr lang="ja-JP" altLang="en-US" sz="2200" dirty="0">
                <a:solidFill>
                  <a:srgbClr val="FF0000"/>
                </a:solidFill>
              </a:rPr>
              <a:t>傾向</a:t>
            </a:r>
            <a:r>
              <a:rPr lang="ja-JP" altLang="en-US" sz="2200" dirty="0"/>
              <a:t>になると予想される</a:t>
            </a:r>
            <a:r>
              <a:rPr lang="ja-JP" altLang="en-US" sz="2200" dirty="0" smtClean="0"/>
              <a:t>。</a:t>
            </a:r>
            <a:endParaRPr lang="en-US" altLang="ja-JP" sz="2200" dirty="0" smtClean="0"/>
          </a:p>
          <a:p>
            <a:endParaRPr lang="ja-JP" altLang="en-US" sz="2200" dirty="0"/>
          </a:p>
          <a:p>
            <a:r>
              <a:rPr lang="ja-JP" altLang="en-US" sz="2200" dirty="0"/>
              <a:t>ロードバランサーは企業に限った話ではない。個人サイトレベルでも必要になりつつ</a:t>
            </a:r>
            <a:r>
              <a:rPr lang="ja-JP" altLang="en-US" sz="2200" dirty="0" smtClean="0"/>
              <a:t>ある</a:t>
            </a:r>
            <a:r>
              <a:rPr lang="ja-JP" altLang="en-US" sz="2200" dirty="0"/>
              <a:t>。</a:t>
            </a:r>
            <a:r>
              <a:rPr lang="en-US" altLang="ja-JP" sz="2200" dirty="0" smtClean="0"/>
              <a:t>Google</a:t>
            </a:r>
            <a:r>
              <a:rPr lang="ja-JP" altLang="en-US" sz="2200" dirty="0"/>
              <a:t>の発表した情報による</a:t>
            </a:r>
            <a:r>
              <a:rPr lang="ja-JP" altLang="en-US" sz="2200" dirty="0" smtClean="0"/>
              <a:t>と競合</a:t>
            </a:r>
            <a:r>
              <a:rPr lang="ja-JP" altLang="en-US" sz="2200" dirty="0"/>
              <a:t>サイトと比較し自身のサイトの表示速度が遅い</a:t>
            </a:r>
            <a:r>
              <a:rPr lang="ja-JP" altLang="en-US" sz="2200" dirty="0" smtClean="0"/>
              <a:t>とランキング</a:t>
            </a:r>
            <a:r>
              <a:rPr lang="ja-JP" altLang="en-US" sz="2200" dirty="0"/>
              <a:t>評価で不利に</a:t>
            </a:r>
            <a:r>
              <a:rPr lang="ja-JP" altLang="en-US" sz="2200" dirty="0" smtClean="0"/>
              <a:t>なるとされている。</a:t>
            </a:r>
            <a:r>
              <a:rPr lang="ja-JP" altLang="en-US" sz="2200" dirty="0" smtClean="0">
                <a:solidFill>
                  <a:srgbClr val="FF0000"/>
                </a:solidFill>
              </a:rPr>
              <a:t>自身</a:t>
            </a:r>
            <a:r>
              <a:rPr lang="ja-JP" altLang="en-US" sz="2200" dirty="0">
                <a:solidFill>
                  <a:srgbClr val="FF0000"/>
                </a:solidFill>
              </a:rPr>
              <a:t>のサイトを上位にランクインさせるためには応答速度も重要な要素</a:t>
            </a:r>
            <a:r>
              <a:rPr lang="ja-JP" altLang="en-US" sz="2200" dirty="0"/>
              <a:t>となる。</a:t>
            </a:r>
          </a:p>
          <a:p>
            <a:endParaRPr lang="ja-JP" altLang="en-US" sz="2200" dirty="0"/>
          </a:p>
          <a:p>
            <a:r>
              <a:rPr lang="ja-JP" altLang="en-US" sz="2200" dirty="0"/>
              <a:t>個人で高性能なサーバをいくつも立てて、負荷分散するのはコスト面で難しい</a:t>
            </a:r>
            <a:r>
              <a:rPr lang="ja-JP" altLang="en-US" sz="2200" dirty="0" smtClean="0"/>
              <a:t>。不要</a:t>
            </a:r>
            <a:r>
              <a:rPr lang="ja-JP" altLang="en-US" sz="2200" dirty="0"/>
              <a:t>なコンピューターや型落ちのサーバ等が利用</a:t>
            </a:r>
            <a:r>
              <a:rPr lang="ja-JP" altLang="en-US" sz="2200" dirty="0" smtClean="0"/>
              <a:t>され、</a:t>
            </a:r>
            <a:r>
              <a:rPr lang="ja-JP" altLang="en-US" sz="2200" dirty="0" smtClean="0">
                <a:solidFill>
                  <a:srgbClr val="FF0000"/>
                </a:solidFill>
              </a:rPr>
              <a:t>不均一な性能でロードバランスされるケース</a:t>
            </a:r>
            <a:r>
              <a:rPr lang="ja-JP" altLang="en-US" sz="2200" dirty="0">
                <a:solidFill>
                  <a:srgbClr val="FF0000"/>
                </a:solidFill>
              </a:rPr>
              <a:t>も少なくない</a:t>
            </a:r>
            <a:r>
              <a:rPr lang="ja-JP" altLang="en-US" sz="2200" dirty="0" smtClean="0"/>
              <a:t>。</a:t>
            </a:r>
            <a:endParaRPr lang="en-US" altLang="ja-JP" sz="2200"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6</a:t>
            </a:fld>
            <a:endParaRPr kumimoji="1" lang="ja-JP" altLang="en-US"/>
          </a:p>
        </p:txBody>
      </p:sp>
    </p:spTree>
    <p:extLst>
      <p:ext uri="{BB962C8B-B14F-4D97-AF65-F5344CB8AC3E}">
        <p14:creationId xmlns:p14="http://schemas.microsoft.com/office/powerpoint/2010/main" val="7392369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研究課題</a:t>
            </a:r>
          </a:p>
        </p:txBody>
      </p:sp>
      <p:sp>
        <p:nvSpPr>
          <p:cNvPr id="3" name="コンテンツ プレースホルダー 2"/>
          <p:cNvSpPr>
            <a:spLocks noGrp="1"/>
          </p:cNvSpPr>
          <p:nvPr>
            <p:ph idx="1"/>
          </p:nvPr>
        </p:nvSpPr>
        <p:spPr>
          <a:xfrm>
            <a:off x="532986" y="1740384"/>
            <a:ext cx="8078028" cy="4351338"/>
          </a:xfrm>
        </p:spPr>
        <p:txBody>
          <a:bodyPr>
            <a:normAutofit fontScale="92500"/>
          </a:bodyPr>
          <a:lstStyle/>
          <a:p>
            <a:pPr>
              <a:lnSpc>
                <a:spcPct val="120000"/>
              </a:lnSpc>
            </a:pPr>
            <a:r>
              <a:rPr lang="ja-JP" altLang="en-US" dirty="0"/>
              <a:t>既存技術では、導入のしやすさから順に</a:t>
            </a:r>
            <a:r>
              <a:rPr lang="ja-JP" altLang="en-US" dirty="0" smtClean="0"/>
              <a:t>割り振る</a:t>
            </a:r>
            <a:r>
              <a:rPr lang="en-US" altLang="ja-JP" dirty="0" smtClean="0"/>
              <a:t/>
            </a:r>
            <a:br>
              <a:rPr lang="en-US" altLang="ja-JP" dirty="0" smtClean="0"/>
            </a:br>
            <a:r>
              <a:rPr lang="ja-JP" altLang="en-US" dirty="0" smtClean="0"/>
              <a:t>「ラウンドロビン」や最も</a:t>
            </a:r>
            <a:r>
              <a:rPr lang="ja-JP" altLang="en-US" dirty="0"/>
              <a:t>空いているサーバに</a:t>
            </a:r>
            <a:r>
              <a:rPr lang="ja-JP" altLang="en-US" dirty="0" smtClean="0"/>
              <a:t>割り振る</a:t>
            </a:r>
            <a:r>
              <a:rPr lang="en-US" altLang="ja-JP" dirty="0" smtClean="0"/>
              <a:t/>
            </a:r>
            <a:br>
              <a:rPr lang="en-US" altLang="ja-JP" dirty="0" smtClean="0"/>
            </a:br>
            <a:r>
              <a:rPr lang="ja-JP" altLang="en-US" dirty="0" smtClean="0"/>
              <a:t>「リーストコネクション」</a:t>
            </a:r>
            <a:r>
              <a:rPr lang="en-US" altLang="ja-JP" dirty="0" smtClean="0"/>
              <a:t>(</a:t>
            </a:r>
            <a:r>
              <a:rPr lang="ja-JP" altLang="en-US" dirty="0"/>
              <a:t>最小接続</a:t>
            </a:r>
            <a:r>
              <a:rPr lang="en-US" altLang="ja-JP" dirty="0"/>
              <a:t>) </a:t>
            </a:r>
            <a:r>
              <a:rPr lang="ja-JP" altLang="en-US" dirty="0"/>
              <a:t>がよく利用されている。</a:t>
            </a:r>
          </a:p>
          <a:p>
            <a:pPr>
              <a:lnSpc>
                <a:spcPct val="120000"/>
              </a:lnSpc>
            </a:pPr>
            <a:endParaRPr lang="ja-JP" altLang="en-US" dirty="0"/>
          </a:p>
          <a:p>
            <a:pPr>
              <a:lnSpc>
                <a:spcPct val="120000"/>
              </a:lnSpc>
            </a:pPr>
            <a:r>
              <a:rPr lang="ja-JP" altLang="en-US" dirty="0"/>
              <a:t>しかし、サーバ</a:t>
            </a:r>
            <a:r>
              <a:rPr lang="ja-JP" altLang="en-US" dirty="0" smtClean="0"/>
              <a:t>の性能に</a:t>
            </a:r>
            <a:r>
              <a:rPr lang="ja-JP" altLang="en-US" dirty="0"/>
              <a:t>バラつき</a:t>
            </a:r>
            <a:r>
              <a:rPr lang="ja-JP" altLang="en-US" dirty="0" smtClean="0"/>
              <a:t>がある場合、応答</a:t>
            </a:r>
            <a:r>
              <a:rPr lang="ja-JP" altLang="en-US" dirty="0"/>
              <a:t>速度が一定とは限らない</a:t>
            </a:r>
            <a:r>
              <a:rPr lang="ja-JP" altLang="en-US" dirty="0" smtClean="0"/>
              <a:t>。単純</a:t>
            </a:r>
            <a:r>
              <a:rPr lang="ja-JP" altLang="en-US" dirty="0"/>
              <a:t>に空いて</a:t>
            </a:r>
            <a:r>
              <a:rPr lang="ja-JP" altLang="en-US" dirty="0" smtClean="0"/>
              <a:t>いるサーバ</a:t>
            </a:r>
            <a:r>
              <a:rPr lang="ja-JP" altLang="en-US" dirty="0"/>
              <a:t>へ割り振るだけ</a:t>
            </a:r>
            <a:r>
              <a:rPr lang="ja-JP" altLang="en-US" dirty="0" smtClean="0"/>
              <a:t>ではなく、応答</a:t>
            </a:r>
            <a:r>
              <a:rPr lang="ja-JP" altLang="en-US" dirty="0"/>
              <a:t>速度も加味</a:t>
            </a:r>
            <a:r>
              <a:rPr lang="ja-JP" altLang="en-US" dirty="0" smtClean="0"/>
              <a:t>してロードバランスを行う必要がある。</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7</a:t>
            </a:fld>
            <a:endParaRPr kumimoji="1" lang="ja-JP" altLang="en-US"/>
          </a:p>
        </p:txBody>
      </p:sp>
    </p:spTree>
    <p:extLst>
      <p:ext uri="{BB962C8B-B14F-4D97-AF65-F5344CB8AC3E}">
        <p14:creationId xmlns:p14="http://schemas.microsoft.com/office/powerpoint/2010/main" val="19234078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研究動機</a:t>
            </a:r>
          </a:p>
        </p:txBody>
      </p:sp>
      <p:sp>
        <p:nvSpPr>
          <p:cNvPr id="3" name="コンテンツ プレースホルダー 2"/>
          <p:cNvSpPr>
            <a:spLocks noGrp="1"/>
          </p:cNvSpPr>
          <p:nvPr>
            <p:ph idx="1"/>
          </p:nvPr>
        </p:nvSpPr>
        <p:spPr/>
        <p:txBody>
          <a:bodyPr>
            <a:normAutofit/>
          </a:bodyPr>
          <a:lstStyle/>
          <a:p>
            <a:r>
              <a:rPr lang="ja-JP" altLang="en-US" dirty="0"/>
              <a:t>ロードバランサーは順</a:t>
            </a:r>
            <a:r>
              <a:rPr lang="ja-JP" altLang="en-US" dirty="0" smtClean="0"/>
              <a:t>に割り振る方式が頻繫に利用されている。しかし、この方法では、応答</a:t>
            </a:r>
            <a:r>
              <a:rPr lang="ja-JP" altLang="en-US" dirty="0"/>
              <a:t>速度が遅いサーバにつないでしまうと</a:t>
            </a:r>
            <a:r>
              <a:rPr lang="ja-JP" altLang="en-US" dirty="0" smtClean="0"/>
              <a:t>返って</a:t>
            </a:r>
            <a:r>
              <a:rPr lang="en-US" altLang="ja-JP" dirty="0" smtClean="0"/>
              <a:t>WEB</a:t>
            </a:r>
            <a:r>
              <a:rPr lang="ja-JP" altLang="en-US" dirty="0" smtClean="0"/>
              <a:t>の表示速度</a:t>
            </a:r>
            <a:r>
              <a:rPr lang="ja-JP" altLang="en-US" dirty="0"/>
              <a:t>が落ちてしまう。</a:t>
            </a:r>
          </a:p>
          <a:p>
            <a:endParaRPr lang="ja-JP" altLang="en-US" dirty="0"/>
          </a:p>
          <a:p>
            <a:r>
              <a:rPr lang="ja-JP" altLang="en-US" dirty="0" smtClean="0"/>
              <a:t>負荷分散をしたいが、同一で高性能なサーバを揃えるのが難しい個人を対象に、応答速度を考慮した割り振りをするロードバランサーを作成することで、</a:t>
            </a:r>
            <a:r>
              <a:rPr lang="ja-JP" altLang="en-US" dirty="0">
                <a:solidFill>
                  <a:srgbClr val="FF0000"/>
                </a:solidFill>
              </a:rPr>
              <a:t>ネットワークの</a:t>
            </a:r>
            <a:r>
              <a:rPr lang="ja-JP" altLang="en-US" dirty="0" smtClean="0">
                <a:solidFill>
                  <a:srgbClr val="FF0000"/>
                </a:solidFill>
              </a:rPr>
              <a:t>ボトルネック</a:t>
            </a:r>
            <a:r>
              <a:rPr lang="ja-JP" altLang="en-US" dirty="0">
                <a:solidFill>
                  <a:srgbClr val="FF0000"/>
                </a:solidFill>
              </a:rPr>
              <a:t>削減</a:t>
            </a:r>
            <a:r>
              <a:rPr lang="ja-JP" altLang="en-US" dirty="0" smtClean="0">
                <a:solidFill>
                  <a:srgbClr val="FF0000"/>
                </a:solidFill>
              </a:rPr>
              <a:t>、サイトの稼働率や</a:t>
            </a:r>
            <a:r>
              <a:rPr lang="en-US" altLang="ja-JP" dirty="0" smtClean="0">
                <a:solidFill>
                  <a:srgbClr val="FF0000"/>
                </a:solidFill>
              </a:rPr>
              <a:t>SEO</a:t>
            </a:r>
            <a:r>
              <a:rPr lang="ja-JP" altLang="en-US" dirty="0" smtClean="0">
                <a:solidFill>
                  <a:srgbClr val="FF0000"/>
                </a:solidFill>
              </a:rPr>
              <a:t>の向上が出来ないかと考えた。</a:t>
            </a:r>
            <a:endParaRPr lang="en-US" altLang="ja-JP" dirty="0" smtClean="0">
              <a:solidFill>
                <a:srgbClr val="FF0000"/>
              </a:solidFill>
            </a:endParaRPr>
          </a:p>
          <a:p>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8</a:t>
            </a:fld>
            <a:endParaRPr kumimoji="1" lang="ja-JP" altLang="en-US"/>
          </a:p>
        </p:txBody>
      </p:sp>
    </p:spTree>
    <p:extLst>
      <p:ext uri="{BB962C8B-B14F-4D97-AF65-F5344CB8AC3E}">
        <p14:creationId xmlns:p14="http://schemas.microsoft.com/office/powerpoint/2010/main" val="34827043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研究目的</a:t>
            </a:r>
          </a:p>
        </p:txBody>
      </p:sp>
      <p:sp>
        <p:nvSpPr>
          <p:cNvPr id="3" name="コンテンツ プレースホルダー 2"/>
          <p:cNvSpPr>
            <a:spLocks noGrp="1"/>
          </p:cNvSpPr>
          <p:nvPr>
            <p:ph idx="1"/>
          </p:nvPr>
        </p:nvSpPr>
        <p:spPr>
          <a:xfrm>
            <a:off x="628650" y="3369733"/>
            <a:ext cx="7886700" cy="2900363"/>
          </a:xfrm>
        </p:spPr>
        <p:txBody>
          <a:bodyPr>
            <a:normAutofit lnSpcReduction="10000"/>
          </a:bodyPr>
          <a:lstStyle/>
          <a:p>
            <a:r>
              <a:rPr lang="ja-JP" altLang="en-US" dirty="0"/>
              <a:t>応答速度を考慮した</a:t>
            </a:r>
            <a:r>
              <a:rPr lang="ja-JP" altLang="en-US" dirty="0" smtClean="0"/>
              <a:t>ロードバランサーを構築。</a:t>
            </a:r>
            <a:endParaRPr lang="en-US" altLang="ja-JP" dirty="0"/>
          </a:p>
          <a:p>
            <a:endParaRPr lang="ja-JP" altLang="en-US" dirty="0"/>
          </a:p>
          <a:p>
            <a:r>
              <a:rPr lang="ja-JP" altLang="en-US" dirty="0"/>
              <a:t>サーバを監視し評価するシステムの構築。</a:t>
            </a:r>
          </a:p>
          <a:p>
            <a:endParaRPr lang="ja-JP" altLang="en-US" dirty="0"/>
          </a:p>
          <a:p>
            <a:r>
              <a:rPr lang="ja-JP" altLang="en-US" dirty="0"/>
              <a:t>応答</a:t>
            </a:r>
            <a:r>
              <a:rPr lang="ja-JP" altLang="en-US" dirty="0" smtClean="0"/>
              <a:t>速度によってサーバの割り振り先を決める</a:t>
            </a:r>
            <a:r>
              <a:rPr lang="en-US" altLang="ja-JP" dirty="0" smtClean="0"/>
              <a:t/>
            </a:r>
            <a:br>
              <a:rPr lang="en-US" altLang="ja-JP" dirty="0" smtClean="0"/>
            </a:br>
            <a:r>
              <a:rPr lang="ja-JP" altLang="en-US" dirty="0" smtClean="0"/>
              <a:t>アルゴリズムの提案。</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9</a:t>
            </a:fld>
            <a:endParaRPr kumimoji="1" lang="ja-JP" altLang="en-US"/>
          </a:p>
        </p:txBody>
      </p:sp>
      <p:pic>
        <p:nvPicPr>
          <p:cNvPr id="16" name="図 15"/>
          <p:cNvPicPr>
            <a:picLocks noChangeAspect="1"/>
          </p:cNvPicPr>
          <p:nvPr/>
        </p:nvPicPr>
        <p:blipFill>
          <a:blip r:embed="rId2"/>
          <a:stretch>
            <a:fillRect/>
          </a:stretch>
        </p:blipFill>
        <p:spPr>
          <a:xfrm>
            <a:off x="1161595" y="1027907"/>
            <a:ext cx="6325055" cy="2062052"/>
          </a:xfrm>
          <a:prstGeom prst="rect">
            <a:avLst/>
          </a:prstGeom>
        </p:spPr>
      </p:pic>
    </p:spTree>
    <p:extLst>
      <p:ext uri="{BB962C8B-B14F-4D97-AF65-F5344CB8AC3E}">
        <p14:creationId xmlns:p14="http://schemas.microsoft.com/office/powerpoint/2010/main" val="11447219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1294</TotalTime>
  <Words>1553</Words>
  <Application>Microsoft Office PowerPoint</Application>
  <PresentationFormat>画面に合わせる (4:3)</PresentationFormat>
  <Paragraphs>185</Paragraphs>
  <Slides>25</Slides>
  <Notes>6</Notes>
  <HiddenSlides>0</HiddenSlides>
  <MMClips>1</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25</vt:i4>
      </vt:variant>
    </vt:vector>
  </HeadingPairs>
  <TitlesOfParts>
    <vt:vector size="30" baseType="lpstr">
      <vt:lpstr>ＭＳ Ｐゴシック</vt:lpstr>
      <vt:lpstr>Arial</vt:lpstr>
      <vt:lpstr>Calibri</vt:lpstr>
      <vt:lpstr>Calibri Light</vt:lpstr>
      <vt:lpstr>Office テーマ</vt:lpstr>
      <vt:lpstr>観光地検索システムに おけるレスポンス速度を考慮したロードバランサー</vt:lpstr>
      <vt:lpstr>進捗</vt:lpstr>
      <vt:lpstr>ロードバランサの割り振り方法</vt:lpstr>
      <vt:lpstr>NGINXコンフィグ重みづけの追加検証</vt:lpstr>
      <vt:lpstr>NGINXコンフィグ重みづけの追加検証</vt:lpstr>
      <vt:lpstr>研究背景</vt:lpstr>
      <vt:lpstr>研究課題</vt:lpstr>
      <vt:lpstr>研究動機</vt:lpstr>
      <vt:lpstr>研究目的</vt:lpstr>
      <vt:lpstr>関連研究</vt:lpstr>
      <vt:lpstr>提案方式</vt:lpstr>
      <vt:lpstr>提案方式の説明</vt:lpstr>
      <vt:lpstr>応答速度データベースのスキーマ</vt:lpstr>
      <vt:lpstr>今後のスケジュール</vt:lpstr>
      <vt:lpstr>卒研 プログラム 実験システムの説明</vt:lpstr>
      <vt:lpstr>ロードバランサに使われる技術</vt:lpstr>
      <vt:lpstr>Kait.jp応答速度の計測結果</vt:lpstr>
      <vt:lpstr>平均を出すプログラム</vt:lpstr>
      <vt:lpstr>プログラムが正しく動いているか</vt:lpstr>
      <vt:lpstr>ラズパイ上に検索システムの作成</vt:lpstr>
      <vt:lpstr>応答速度を監視するシステム</vt:lpstr>
      <vt:lpstr>応答速度を監視するシステム</vt:lpstr>
      <vt:lpstr>重みづけ処理のテスト</vt:lpstr>
      <vt:lpstr>再起動なしでNGINXに設定を適用させる</vt:lpstr>
      <vt:lpstr>再起動なしでNGINXに設定を適用させる</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Shibamoto Eriko</dc:creator>
  <cp:lastModifiedBy>松尾 祐介</cp:lastModifiedBy>
  <cp:revision>56</cp:revision>
  <dcterms:created xsi:type="dcterms:W3CDTF">2018-06-14T09:18:55Z</dcterms:created>
  <dcterms:modified xsi:type="dcterms:W3CDTF">2021-07-14T07:48:17Z</dcterms:modified>
</cp:coreProperties>
</file>

<file path=docProps/thumbnail.jpeg>
</file>